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63"/>
  </p:handoutMasterIdLst>
  <p:sldIdLst>
    <p:sldId id="256" r:id="rId3"/>
    <p:sldId id="258" r:id="rId4"/>
    <p:sldId id="268" r:id="rId5"/>
    <p:sldId id="452" r:id="rId6"/>
    <p:sldId id="315" r:id="rId7"/>
    <p:sldId id="316" r:id="rId8"/>
    <p:sldId id="270" r:id="rId9"/>
    <p:sldId id="281" r:id="rId10"/>
    <p:sldId id="269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9" r:id="rId27"/>
    <p:sldId id="381" r:id="rId28"/>
    <p:sldId id="454" r:id="rId29"/>
    <p:sldId id="382" r:id="rId30"/>
    <p:sldId id="265" r:id="rId31"/>
    <p:sldId id="300" r:id="rId32"/>
    <p:sldId id="302" r:id="rId33"/>
    <p:sldId id="351" r:id="rId34"/>
    <p:sldId id="383" r:id="rId36"/>
    <p:sldId id="384" r:id="rId37"/>
    <p:sldId id="385" r:id="rId38"/>
    <p:sldId id="410" r:id="rId39"/>
    <p:sldId id="431" r:id="rId40"/>
    <p:sldId id="303" r:id="rId41"/>
    <p:sldId id="304" r:id="rId42"/>
    <p:sldId id="305" r:id="rId43"/>
    <p:sldId id="266" r:id="rId44"/>
    <p:sldId id="257" r:id="rId45"/>
    <p:sldId id="263" r:id="rId46"/>
    <p:sldId id="369" r:id="rId47"/>
    <p:sldId id="352" r:id="rId48"/>
    <p:sldId id="354" r:id="rId49"/>
    <p:sldId id="356" r:id="rId50"/>
    <p:sldId id="357" r:id="rId51"/>
    <p:sldId id="358" r:id="rId52"/>
    <p:sldId id="359" r:id="rId53"/>
    <p:sldId id="264" r:id="rId54"/>
    <p:sldId id="370" r:id="rId55"/>
    <p:sldId id="262" r:id="rId56"/>
    <p:sldId id="371" r:id="rId57"/>
    <p:sldId id="386" r:id="rId58"/>
    <p:sldId id="506" r:id="rId59"/>
    <p:sldId id="507" r:id="rId60"/>
    <p:sldId id="388" r:id="rId61"/>
    <p:sldId id="260" r:id="rId6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CE0"/>
    <a:srgbClr val="4AF6E4"/>
    <a:srgbClr val="FAE604"/>
    <a:srgbClr val="39FF1F"/>
    <a:srgbClr val="FEBD30"/>
    <a:srgbClr val="FF00FF"/>
    <a:srgbClr val="FFCC66"/>
    <a:srgbClr val="7BAEF9"/>
    <a:srgbClr val="149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7" d="100"/>
          <a:sy n="127" d="100"/>
        </p:scale>
        <p:origin x="528" y="120"/>
      </p:cViewPr>
      <p:guideLst>
        <p:guide orient="horz" pos="1863"/>
        <p:guide pos="28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252C7-EE60-C143-86BF-AF4794C374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D4D49-0A1C-CE4A-8E3C-27378B74466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120" y="1143000"/>
            <a:ext cx="493776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6" y="-43901"/>
            <a:ext cx="9171543" cy="57723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bolo_acess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8" y="1812286"/>
            <a:ext cx="8371220" cy="15580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3592" y="2466090"/>
            <a:ext cx="5678252" cy="430053"/>
          </a:xfrm>
          <a:prstGeom prst="rect">
            <a:avLst/>
          </a:prstGeom>
        </p:spPr>
        <p:txBody>
          <a:bodyPr/>
          <a:lstStyle>
            <a:lvl1pPr algn="ctr">
              <a:defRPr spc="300">
                <a:solidFill>
                  <a:srgbClr val="000000"/>
                </a:solidFill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3" y="-56132"/>
            <a:ext cx="9169622" cy="5771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5189"/>
            <a:ext cx="4374605" cy="582045"/>
          </a:xfrm>
        </p:spPr>
        <p:txBody>
          <a:bodyPr/>
          <a:lstStyle>
            <a:lvl1pPr algn="l">
              <a:defRPr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61396" y="5296959"/>
            <a:ext cx="1088612" cy="30427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  <p:pic>
        <p:nvPicPr>
          <p:cNvPr id="8" name="Picture 7" descr="logo_az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7430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39181" y="1296878"/>
            <a:ext cx="7613560" cy="35193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39181" y="463652"/>
            <a:ext cx="5893033" cy="4300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logo_az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35" y="499947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63" y="194866"/>
            <a:ext cx="6131626" cy="582045"/>
          </a:xfrm>
        </p:spPr>
        <p:txBody>
          <a:bodyPr/>
          <a:lstStyle>
            <a:lvl1pPr algn="l">
              <a:defRPr sz="1800"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48255"/>
            <a:ext cx="6124388" cy="4056882"/>
          </a:xfrm>
        </p:spPr>
        <p:txBody>
          <a:bodyPr/>
          <a:lstStyle/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45334" y="5296959"/>
            <a:ext cx="2687929" cy="30427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bg>
      <p:bgPr>
        <a:solidFill>
          <a:srgbClr val="149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39181" y="1296878"/>
            <a:ext cx="7613560" cy="35193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rgbClr val="000000"/>
                </a:solidFill>
              </a:defRPr>
            </a:lvl2pPr>
            <a:lvl3pPr marL="914400" indent="0">
              <a:buNone/>
              <a:defRPr sz="1800">
                <a:solidFill>
                  <a:srgbClr val="000000"/>
                </a:solidFill>
              </a:defRPr>
            </a:lvl3pPr>
            <a:lvl4pPr marL="1371600" indent="0">
              <a:buNone/>
              <a:defRPr sz="1600">
                <a:solidFill>
                  <a:srgbClr val="000000"/>
                </a:solidFill>
              </a:defRPr>
            </a:lvl4pPr>
            <a:lvl5pPr marL="1828800" indent="0">
              <a:buNone/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9182" y="5243203"/>
            <a:ext cx="7613560" cy="30427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1098" y="358117"/>
            <a:ext cx="1805953" cy="342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6206565" cy="890919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2845841" cy="53313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2845841" cy="32927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3463" y="1279261"/>
            <a:ext cx="2846959" cy="53313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73463" y="1812396"/>
            <a:ext cx="2846959" cy="32927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86822" y="5296959"/>
            <a:ext cx="2133600" cy="304271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80BAC2D5-F436-AC4B-8617-9590066A07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75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6769" y="3289403"/>
            <a:ext cx="4569481" cy="1135062"/>
          </a:xfrm>
        </p:spPr>
        <p:txBody>
          <a:bodyPr anchor="t"/>
          <a:lstStyle>
            <a:lvl1pPr algn="r">
              <a:defRPr sz="2000" b="1" cap="all"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6769" y="2039246"/>
            <a:ext cx="4569481" cy="1250156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0BAC2D5-F436-AC4B-8617-9590066A07D9}" type="slidenum">
              <a:rPr lang="en-US" smtClean="0"/>
            </a:fld>
            <a:endParaRPr lang="en-US"/>
          </a:p>
        </p:txBody>
      </p:sp>
      <p:pic>
        <p:nvPicPr>
          <p:cNvPr id="9" name="Picture 8" descr="logo_az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35" y="499947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9181" y="1296878"/>
            <a:ext cx="7613560" cy="35193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9182" y="5243203"/>
            <a:ext cx="7613560" cy="30427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  <p:pic>
        <p:nvPicPr>
          <p:cNvPr id="8" name="Picture 7" descr="logo_az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2" y="499947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4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9803"/>
            <a:ext cx="9157438" cy="576346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8623"/>
            <a:ext cx="6281271" cy="582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5451"/>
            <a:ext cx="6281271" cy="39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logo_azu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76" y="377646"/>
            <a:ext cx="1281806" cy="2446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ducirilo/palestra-nodejs-insper-maio2016" TargetMode="Externa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hyperlink" Target="http://www.slideshare.net/ramalho/nodejs-javascript-no-servidor-com-google-v8" TargetMode="Externa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hyperlink" Target="mailto:eduardo.Cirilo@acesso.io" TargetMode="Externa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4.xml"/><Relationship Id="rId10" Type="http://schemas.openxmlformats.org/officeDocument/2006/relationships/hyperlink" Target="http://www.slideshare.net/ramalho/nodejs-javascript-no-servidor-com-google-v8" TargetMode="Externa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lodash.com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hyperlink" Target="http://www.nodejs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hyperlink" Target="http://www.nodejs.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nodejs.org/en/download/package-manager/" TargetMode="External"/><Relationship Id="rId1" Type="http://schemas.openxmlformats.org/officeDocument/2006/relationships/hyperlink" Target="https://nodejs.org/en/download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hyperlink" Target="http://www.slideshare.net/ramalho/nodejs-javascript-no-servidor-com-google-v8" TargetMode="Externa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hyperlink" Target="http://imasters.com.br/artigo/22016/javascript/o-que-exatamente-e-o-nodejs/" TargetMode="Externa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hyperlink" Target="http://www.nodejs.or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64615" y="2285365"/>
            <a:ext cx="6536690" cy="6896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x-none" altLang="pt-BR" sz="1900" cap="small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Acesse:</a:t>
            </a:r>
            <a:endParaRPr lang="x-none" altLang="pt-BR" sz="1900" cap="small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hlinkClick r:id="rId1" action="ppaction://hlinkfile"/>
            </a:endParaRPr>
          </a:p>
          <a:p>
            <a:r>
              <a:rPr lang="pt-BR" altLang="en-US" sz="19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" action="ppaction://hlinkfile"/>
              </a:rPr>
              <a:t>https://github.com/ducirilo/palestra-nodejs-insper-maio2016</a:t>
            </a:r>
            <a:endParaRPr lang="pt-BR" altLang="en-US" sz="19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4337" descr="balca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39" name="Picture 1433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40" name="Picture 14339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41" name="Picture 14340" descr="garcom-anot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42" name="Picture 14341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5362" name="Picture 15361" descr="balca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3" name="Picture 15362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4" name="Picture 15363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5" name="Picture 15364" descr="garcom-esper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6" name="Picture 15365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15367" name="Freeform 15366"/>
          <p:cNvSpPr/>
          <p:nvPr/>
        </p:nvSpPr>
        <p:spPr>
          <a:xfrm>
            <a:off x="2667000" y="3333750"/>
            <a:ext cx="2678906" cy="669727"/>
          </a:xfrm>
          <a:custGeom>
            <a:avLst/>
            <a:gdLst/>
            <a:ahLst/>
            <a:cxnLst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</a:cxnLst>
            <a:rect l="0" t="0" r="0" b="0"/>
            <a:pathLst>
              <a:path w="21600" h="19941">
                <a:moveTo>
                  <a:pt x="0" y="6254"/>
                </a:moveTo>
                <a:cubicBezTo>
                  <a:pt x="1474" y="1574"/>
                  <a:pt x="4358" y="8774"/>
                  <a:pt x="5320" y="4814"/>
                </a:cubicBezTo>
                <a:cubicBezTo>
                  <a:pt x="6281" y="854"/>
                  <a:pt x="11281" y="-1306"/>
                  <a:pt x="11793" y="854"/>
                </a:cubicBezTo>
                <a:cubicBezTo>
                  <a:pt x="12306" y="3014"/>
                  <a:pt x="13845" y="2474"/>
                  <a:pt x="14357" y="9494"/>
                </a:cubicBezTo>
                <a:cubicBezTo>
                  <a:pt x="14870" y="16514"/>
                  <a:pt x="13460" y="18854"/>
                  <a:pt x="17049" y="19574"/>
                </a:cubicBezTo>
                <a:cubicBezTo>
                  <a:pt x="20639" y="20294"/>
                  <a:pt x="21344" y="19934"/>
                  <a:pt x="21600" y="18674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9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0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6385" name="Picture 16384" descr="relogio-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87" name="Picture 16386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88" name="Picture 16387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89" name="Picture 16388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90" name="Picture 16389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7409" name="Picture 17408" descr="relogio-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1" name="Picture 17410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2" name="Picture 17411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3" name="Picture 17412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4" name="Picture 17413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8433" name="Picture 18432" descr="relogio-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5" name="Picture 18434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6" name="Picture 18435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7" name="Picture 18436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8" name="Picture 18437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517835" y="1204416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80400" y="3447236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19457" name="Oval 19456"/>
          <p:cNvSpPr/>
          <p:nvPr/>
        </p:nvSpPr>
        <p:spPr>
          <a:xfrm>
            <a:off x="3775770" y="3341191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pic>
        <p:nvPicPr>
          <p:cNvPr id="19458" name="Picture 19457" descr="relogio-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0" name="Picture 19459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1" name="Picture 19460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2" name="Picture 19461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3" name="Picture 19462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60145" y="1975485"/>
            <a:ext cx="440055" cy="4400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0400" y="3447236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19457" name="Oval 19456"/>
          <p:cNvSpPr/>
          <p:nvPr/>
        </p:nvSpPr>
        <p:spPr>
          <a:xfrm>
            <a:off x="3775770" y="3341191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pic>
        <p:nvPicPr>
          <p:cNvPr id="20482" name="Picture 20481" descr="mesa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3" name="Picture 20482" descr="mesa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4" name="Picture 20483" descr="garcom-anotan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5" name="Picture 20484" descr="relogio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6" name="Picture 20485" descr="balca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 rot="960000" flipH="1">
            <a:off x="479425" y="1339850"/>
            <a:ext cx="1181100" cy="100203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69820" y="1720850"/>
            <a:ext cx="575310" cy="478155"/>
            <a:chOff x="3732" y="2710"/>
            <a:chExt cx="906" cy="753"/>
          </a:xfrm>
        </p:grpSpPr>
        <p:pic>
          <p:nvPicPr>
            <p:cNvPr id="12" name="Content Placeholder 8" descr="mesa-1.png"/>
            <p:cNvPicPr>
              <a:picLocks noChangeAspect="1"/>
            </p:cNvPicPr>
            <p:nvPr/>
          </p:nvPicPr>
          <p:blipFill>
            <a:blip r:embed="rId1"/>
            <a:srcRect l="21739" t="32591"/>
            <a:stretch>
              <a:fillRect/>
            </a:stretch>
          </p:blipFill>
          <p:spPr>
            <a:xfrm flipH="1">
              <a:off x="3732" y="2731"/>
              <a:ext cx="774" cy="726"/>
            </a:xfrm>
            <a:prstGeom prst="rect">
              <a:avLst/>
            </a:prstGeom>
            <a:noFill/>
            <a:ln w="12700">
              <a:noFill/>
              <a:miter/>
            </a:ln>
          </p:spPr>
        </p:pic>
        <p:sp>
          <p:nvSpPr>
            <p:cNvPr id="3" name="Rectangle 2"/>
            <p:cNvSpPr/>
            <p:nvPr/>
          </p:nvSpPr>
          <p:spPr>
            <a:xfrm>
              <a:off x="4254" y="3056"/>
              <a:ext cx="366" cy="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60" y="3283"/>
              <a:ext cx="366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302" y="3343"/>
              <a:ext cx="204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46" y="3024"/>
              <a:ext cx="150" cy="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88" y="2944"/>
              <a:ext cx="150" cy="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254" y="2831"/>
              <a:ext cx="192" cy="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43" y="2710"/>
              <a:ext cx="192" cy="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1505" name="Picture 21504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07" name="Picture 21506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08" name="Picture 21507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09" name="Picture 21508" descr="garcom-anot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10" name="Picture 21509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2528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grpSp>
        <p:nvGrpSpPr>
          <p:cNvPr id="3" name="Group 2"/>
          <p:cNvGrpSpPr/>
          <p:nvPr/>
        </p:nvGrpSpPr>
        <p:grpSpPr>
          <a:xfrm>
            <a:off x="1993265" y="1548130"/>
            <a:ext cx="2969260" cy="2857500"/>
            <a:chOff x="3139" y="2438"/>
            <a:chExt cx="4676" cy="4500"/>
          </a:xfrm>
        </p:grpSpPr>
        <p:pic>
          <p:nvPicPr>
            <p:cNvPr id="22531" name="Picture 22530" descr="Silver_Chrome_Counter_Desk_Top_Bell_2624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" y="2766"/>
              <a:ext cx="3576" cy="3467"/>
            </a:xfrm>
            <a:prstGeom prst="rect">
              <a:avLst/>
            </a:prstGeom>
            <a:noFill/>
            <a:ln w="12700">
              <a:noFill/>
              <a:miter/>
            </a:ln>
          </p:spPr>
        </p:pic>
        <p:sp>
          <p:nvSpPr>
            <p:cNvPr id="22532" name="Oval Callout 22531"/>
            <p:cNvSpPr/>
            <p:nvPr/>
          </p:nvSpPr>
          <p:spPr>
            <a:xfrm>
              <a:off x="3139" y="2438"/>
              <a:ext cx="4676" cy="4500"/>
            </a:xfrm>
            <a:prstGeom prst="wedgeEllipseCallout">
              <a:avLst>
                <a:gd name="adj1" fmla="val 93356"/>
                <a:gd name="adj2" fmla="val 5468"/>
              </a:avLst>
            </a:prstGeom>
            <a:noFill/>
            <a:ln w="139700" cap="flat" cmpd="sng">
              <a:solidFill>
                <a:srgbClr val="FF2600">
                  <a:alpha val="100000"/>
                </a:srgb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vert="horz" wrap="square" lIns="29765" tIns="29765" rIns="29765" bIns="29765" anchor="ctr"/>
            <a:lstStyle/>
            <a:p>
              <a:pPr lvl="0">
                <a:buNone/>
              </a:pPr>
              <a:endParaRPr sz="1055">
                <a:latin typeface="Gill Sans" charset="0"/>
                <a:ea typeface="Gill Sans" charset="0"/>
                <a:sym typeface="Gill Sans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3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3553" name="Picture 23552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5" name="Picture 23554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6" name="Picture 23555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7" name="Picture 23556" descr="garcom-anot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8" name="Picture 23557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26769" y="3290038"/>
            <a:ext cx="4569481" cy="1135062"/>
          </a:xfrm>
        </p:spPr>
        <p:txBody>
          <a:bodyPr/>
          <a:lstStyle/>
          <a:p>
            <a:r>
              <a:rPr lang="en-US" cap="small" dirty="0" err="1" smtClean="0"/>
              <a:t>Construindo</a:t>
            </a:r>
            <a:r>
              <a:rPr lang="en-US" cap="small" dirty="0" smtClean="0"/>
              <a:t> </a:t>
            </a:r>
            <a:r>
              <a:rPr lang="en-US" cap="small" dirty="0" err="1" smtClean="0"/>
              <a:t>Aplicações</a:t>
            </a:r>
            <a:r>
              <a:rPr lang="en-US" cap="small" dirty="0" smtClean="0"/>
              <a:t> </a:t>
            </a:r>
            <a:r>
              <a:rPr lang="en-US" cap="small" dirty="0" err="1" smtClean="0"/>
              <a:t>escaláveis</a:t>
            </a:r>
            <a:r>
              <a:rPr lang="en-US" cap="small" dirty="0" smtClean="0"/>
              <a:t> com JavaScript</a:t>
            </a:r>
            <a:endParaRPr lang="en-US" cap="smal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0" y="1923768"/>
            <a:ext cx="3321864" cy="166093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6017861" y="4424465"/>
            <a:ext cx="2778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Carlos </a:t>
            </a:r>
            <a:r>
              <a:rPr lang="pt-BR" u="sng" dirty="0" smtClean="0"/>
              <a:t>Eduardo</a:t>
            </a:r>
            <a:r>
              <a:rPr lang="pt-BR" dirty="0" smtClean="0"/>
              <a:t> Cirilo</a:t>
            </a:r>
            <a:endParaRPr lang="pt-BR" dirty="0" smtClean="0"/>
          </a:p>
          <a:p>
            <a:pPr algn="r"/>
            <a:r>
              <a:rPr lang="pt-BR" dirty="0" smtClean="0">
                <a:hlinkClick r:id="rId2"/>
              </a:rPr>
              <a:t>eduardo.cirilo@acesso.io</a:t>
            </a:r>
            <a:endParaRPr lang="pt-BR" dirty="0" smtClean="0"/>
          </a:p>
          <a:p>
            <a:pPr algn="r"/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6887845" y="765810"/>
            <a:ext cx="1889125" cy="3835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pt-BR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www.acesso.io</a:t>
            </a:r>
            <a:endParaRPr lang="x-none" altLang="pt-BR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4577" name="Picture 24576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79" name="Picture 2457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80" name="Picture 24579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81" name="Picture 24580" descr="garcom-esper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82" name="Picture 24581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4583" name="Freeform 24582"/>
          <p:cNvSpPr/>
          <p:nvPr/>
        </p:nvSpPr>
        <p:spPr>
          <a:xfrm>
            <a:off x="2667000" y="3333750"/>
            <a:ext cx="2678906" cy="669727"/>
          </a:xfrm>
          <a:custGeom>
            <a:avLst/>
            <a:gdLst/>
            <a:ahLst/>
            <a:cxnLst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</a:cxnLst>
            <a:rect l="0" t="0" r="0" b="0"/>
            <a:pathLst>
              <a:path w="21600" h="19941">
                <a:moveTo>
                  <a:pt x="0" y="6254"/>
                </a:moveTo>
                <a:cubicBezTo>
                  <a:pt x="1474" y="1574"/>
                  <a:pt x="4358" y="8774"/>
                  <a:pt x="5320" y="4814"/>
                </a:cubicBezTo>
                <a:cubicBezTo>
                  <a:pt x="6281" y="854"/>
                  <a:pt x="11281" y="-1306"/>
                  <a:pt x="11793" y="854"/>
                </a:cubicBezTo>
                <a:cubicBezTo>
                  <a:pt x="12306" y="3014"/>
                  <a:pt x="13845" y="2474"/>
                  <a:pt x="14357" y="9494"/>
                </a:cubicBezTo>
                <a:cubicBezTo>
                  <a:pt x="14870" y="16514"/>
                  <a:pt x="13460" y="18854"/>
                  <a:pt x="17049" y="19574"/>
                </a:cubicBezTo>
                <a:cubicBezTo>
                  <a:pt x="20639" y="20294"/>
                  <a:pt x="21344" y="19934"/>
                  <a:pt x="21600" y="18674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5601" name="Picture 25600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3" name="Picture 25602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4" name="Picture 25603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5" name="Picture 25604" descr="garcom-anotando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613" y="3534668"/>
            <a:ext cx="677168" cy="1383172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6" name="Picture 25605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5607" name="Freeform 25606"/>
          <p:cNvSpPr/>
          <p:nvPr/>
        </p:nvSpPr>
        <p:spPr>
          <a:xfrm>
            <a:off x="2719090" y="4038005"/>
            <a:ext cx="2822153" cy="1260388"/>
          </a:xfrm>
          <a:custGeom>
            <a:avLst/>
            <a:gdLst/>
            <a:ahLst/>
            <a:cxnLst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</a:cxnLst>
            <a:rect l="0" t="0" r="0" b="0"/>
            <a:pathLst>
              <a:path w="21338" h="20103">
                <a:moveTo>
                  <a:pt x="21262" y="0"/>
                </a:moveTo>
                <a:cubicBezTo>
                  <a:pt x="21375" y="2967"/>
                  <a:pt x="21600" y="4747"/>
                  <a:pt x="19856" y="7714"/>
                </a:cubicBezTo>
                <a:cubicBezTo>
                  <a:pt x="18112" y="10681"/>
                  <a:pt x="18731" y="14123"/>
                  <a:pt x="16200" y="15666"/>
                </a:cubicBezTo>
                <a:cubicBezTo>
                  <a:pt x="13669" y="17209"/>
                  <a:pt x="10631" y="21600"/>
                  <a:pt x="8100" y="19582"/>
                </a:cubicBezTo>
                <a:cubicBezTo>
                  <a:pt x="5569" y="17565"/>
                  <a:pt x="5062" y="19701"/>
                  <a:pt x="3319" y="17446"/>
                </a:cubicBezTo>
                <a:cubicBezTo>
                  <a:pt x="1575" y="15191"/>
                  <a:pt x="394" y="15903"/>
                  <a:pt x="0" y="13411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6625" name="Picture 26624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27" name="Picture 26626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28" name="Picture 26627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29" name="Picture 26628" descr="garcom-anotando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613" y="3534668"/>
            <a:ext cx="677168" cy="1383172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30" name="Picture 26629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31" name="Picture 266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980" y="2826804"/>
            <a:ext cx="119992" cy="164641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2" name="Picture 266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926" y="2752390"/>
            <a:ext cx="75344" cy="194406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3" name="Picture 266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3961" y="2856570"/>
            <a:ext cx="127434" cy="14975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4" name="Picture 266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2105" y="2811922"/>
            <a:ext cx="105110" cy="15719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7626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/>
              <a:t>*</a:t>
            </a:r>
            <a:r>
              <a:rPr lang="x-none" altLang="pt-BR" baseline="30000">
                <a:latin typeface="Arial" charset="0"/>
              </a:rPr>
              <a:t>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0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7649" name="Picture 27648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1" name="Picture 27650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2" name="Picture 27651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3" name="Picture 27652" descr="garcom-esper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4" name="Picture 27653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7655" name="Freeform 27654"/>
          <p:cNvSpPr/>
          <p:nvPr/>
        </p:nvSpPr>
        <p:spPr>
          <a:xfrm>
            <a:off x="2719090" y="4028480"/>
            <a:ext cx="2822153" cy="1260388"/>
          </a:xfrm>
          <a:custGeom>
            <a:avLst/>
            <a:gdLst/>
            <a:ahLst/>
            <a:cxnLst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</a:cxnLst>
            <a:rect l="0" t="0" r="0" b="0"/>
            <a:pathLst>
              <a:path w="21338" h="20103">
                <a:moveTo>
                  <a:pt x="21262" y="0"/>
                </a:moveTo>
                <a:cubicBezTo>
                  <a:pt x="21375" y="2967"/>
                  <a:pt x="21600" y="4747"/>
                  <a:pt x="19856" y="7714"/>
                </a:cubicBezTo>
                <a:cubicBezTo>
                  <a:pt x="18112" y="10681"/>
                  <a:pt x="18731" y="14123"/>
                  <a:pt x="16200" y="15666"/>
                </a:cubicBezTo>
                <a:cubicBezTo>
                  <a:pt x="13669" y="17209"/>
                  <a:pt x="10631" y="21600"/>
                  <a:pt x="8100" y="19582"/>
                </a:cubicBezTo>
                <a:cubicBezTo>
                  <a:pt x="5569" y="17565"/>
                  <a:pt x="5062" y="19701"/>
                  <a:pt x="3319" y="17446"/>
                </a:cubicBezTo>
                <a:cubicBezTo>
                  <a:pt x="1575" y="15191"/>
                  <a:pt x="394" y="15903"/>
                  <a:pt x="0" y="13411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542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8673" descr="Silver_Chrome_Counter_Desk_Top_Bell_2624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95" y="2046387"/>
            <a:ext cx="2270559" cy="2201726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8675" name="Rectangle 28674"/>
          <p:cNvSpPr/>
          <p:nvPr/>
        </p:nvSpPr>
        <p:spPr>
          <a:xfrm>
            <a:off x="4312481" y="2556024"/>
            <a:ext cx="4051300" cy="13843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29765" tIns="29765" rIns="29765" bIns="29765" anchor="ctr">
            <a:spAutoFit/>
          </a:bodyPr>
          <a:lstStyle/>
          <a:p>
            <a:pPr lvl="0">
              <a:buNone/>
            </a:pPr>
            <a:r>
              <a:rPr sz="8670">
                <a:latin typeface="Gill Sans" charset="0"/>
                <a:ea typeface="Gill Sans" charset="0"/>
                <a:sym typeface="Gill Sans" charset="0"/>
              </a:rPr>
              <a:t>callback</a:t>
            </a:r>
          </a:p>
        </p:txBody>
      </p:sp>
      <p:sp>
        <p:nvSpPr>
          <p:cNvPr id="28676" name="Rectangle 28675"/>
          <p:cNvSpPr/>
          <p:nvPr/>
        </p:nvSpPr>
        <p:spPr>
          <a:xfrm>
            <a:off x="3559969" y="2573814"/>
            <a:ext cx="721360" cy="163893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29765" tIns="29765" rIns="29765" bIns="29765" anchor="ctr">
            <a:spAutoFit/>
          </a:bodyPr>
          <a:lstStyle/>
          <a:p>
            <a:pPr lvl="0">
              <a:buNone/>
            </a:pPr>
            <a:r>
              <a:rPr sz="8670">
                <a:solidFill>
                  <a:srgbClr val="FF2600"/>
                </a:solidFill>
                <a:latin typeface="Gill Sans" charset="0"/>
                <a:ea typeface="Gill Sans" charset="0"/>
                <a:sym typeface="Gill Sans" charset="0"/>
              </a:rPr>
              <a:t>=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Programação Assíncrona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9320000">
            <a:off x="7000875" y="3796030"/>
            <a:ext cx="1480185" cy="17595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095" y="4339590"/>
            <a:ext cx="161607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Chame-me</a:t>
            </a:r>
            <a:endParaRPr lang="x-none" altLang="pt-BR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</a:endParaRPr>
          </a:p>
          <a:p>
            <a:r>
              <a:rPr lang="x-none" altLang="pt-BR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sempre </a:t>
            </a:r>
            <a:endParaRPr lang="x-none" altLang="pt-BR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</a:endParaRPr>
          </a:p>
          <a:p>
            <a:r>
              <a:rPr lang="x-none" altLang="pt-BR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que precisar!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PROGRAMAÇÃO ASSÍNCRONA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stat*</a:t>
            </a:r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.js, hora*.js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stat*.js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2313" r="13302" b="50575"/>
          <a:stretch>
            <a:fillRect/>
          </a:stretch>
        </p:blipFill>
        <p:spPr>
          <a:xfrm>
            <a:off x="1191260" y="1633855"/>
            <a:ext cx="6713855" cy="11944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91260" y="1268095"/>
            <a:ext cx="12877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statSync.js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191260" y="3180715"/>
            <a:ext cx="3027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stat.js: chamada assíncrona</a:t>
            </a:r>
          </a:p>
        </p:txBody>
      </p:sp>
      <p:sp>
        <p:nvSpPr>
          <p:cNvPr id="12" name="Texto Explicativo 1 7"/>
          <p:cNvSpPr/>
          <p:nvPr/>
        </p:nvSpPr>
        <p:spPr>
          <a:xfrm>
            <a:off x="5213303" y="2034161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23098"/>
              <a:gd name="adj4" fmla="val -38548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Apenas esperando a resposta!</a:t>
            </a:r>
            <a:endParaRPr lang="x-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  <a:p>
            <a:pPr algn="ctr"/>
            <a:r>
              <a:rPr lang="x-none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=O</a:t>
            </a:r>
          </a:p>
        </p:txBody>
      </p:sp>
      <p:sp>
        <p:nvSpPr>
          <p:cNvPr id="14" name="Texto Explicativo 1 7"/>
          <p:cNvSpPr/>
          <p:nvPr/>
        </p:nvSpPr>
        <p:spPr>
          <a:xfrm>
            <a:off x="3974418" y="1044196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Invoca a função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statSync 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do módulo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fs</a:t>
            </a:r>
            <a:endParaRPr lang="x-none" sz="1600" b="1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</p:txBody>
      </p:sp>
      <p:sp>
        <p:nvSpPr>
          <p:cNvPr id="15" name="Texto Explicativo 1 7"/>
          <p:cNvSpPr/>
          <p:nvPr/>
        </p:nvSpPr>
        <p:spPr>
          <a:xfrm>
            <a:off x="4101418" y="1241046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Imprime na saída padrão</a:t>
            </a:r>
            <a:endParaRPr lang="x-none" sz="1600" b="1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rcRect t="22275" r="13002" b="37113"/>
          <a:stretch>
            <a:fillRect/>
          </a:stretch>
        </p:blipFill>
        <p:spPr>
          <a:xfrm>
            <a:off x="1191260" y="3585845"/>
            <a:ext cx="6781800" cy="18008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55595" y="4829175"/>
            <a:ext cx="584835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o Explicativo 1 7"/>
          <p:cNvSpPr/>
          <p:nvPr/>
        </p:nvSpPr>
        <p:spPr>
          <a:xfrm>
            <a:off x="4665345" y="3068955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132644"/>
              <a:gd name="adj4" fmla="val -45365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esta função é invocada quando o SO responde o </a:t>
            </a:r>
            <a:r>
              <a:rPr lang="x-none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stat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, milhões</a:t>
            </a:r>
            <a:endParaRPr lang="x-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de ciclos depois</a:t>
            </a:r>
          </a:p>
        </p:txBody>
      </p:sp>
      <p:sp>
        <p:nvSpPr>
          <p:cNvPr id="11" name="Texto Explicativo 1 7"/>
          <p:cNvSpPr/>
          <p:nvPr/>
        </p:nvSpPr>
        <p:spPr>
          <a:xfrm>
            <a:off x="5290820" y="1116330"/>
            <a:ext cx="3795395" cy="1035050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O que o software está fazendo enquanto a leitura das informações do arquivo não finaliza?</a:t>
            </a:r>
            <a:endParaRPr lang="x-none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</p:txBody>
      </p:sp>
      <p:sp>
        <p:nvSpPr>
          <p:cNvPr id="13" name="Texto Explicativo 1 7"/>
          <p:cNvSpPr/>
          <p:nvPr/>
        </p:nvSpPr>
        <p:spPr>
          <a:xfrm>
            <a:off x="4443048" y="830836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Importação de módulos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 bldLvl="0" animBg="1"/>
      <p:bldP spid="12" grpId="1" bldLvl="0" animBg="1"/>
      <p:bldP spid="13" grpId="1" animBg="1"/>
      <p:bldP spid="13" grpId="2" animBg="1"/>
      <p:bldP spid="13" grpId="3" animBg="1"/>
      <p:bldP spid="13" grpId="4" animBg="1"/>
      <p:bldP spid="14" grpId="0" animBg="1"/>
      <p:bldP spid="14" grpId="1" animBg="1"/>
      <p:bldP spid="15" grpId="0" animBg="1"/>
      <p:bldP spid="15" grpId="1" animBg="1"/>
      <p:bldP spid="19" grpId="0" animBg="1"/>
      <p:bldP spid="20" grpId="0" bldLvl="0" animBg="1"/>
      <p:bldP spid="11" grpId="0" bldLvl="0" animBg="1"/>
      <p:bldP spid="11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/>
              <a:t>Node Package Manager - npm</a:t>
            </a:r>
            <a:endParaRPr lang="x-none" altLang="en-US" sz="2800" cap="small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39182" y="1420721"/>
            <a:ext cx="736195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‘</a:t>
            </a:r>
            <a:r>
              <a:rPr lang="en-US" sz="2400" b="1" i="1" dirty="0"/>
              <a:t>Node.js' package ecosystem, </a:t>
            </a:r>
            <a:r>
              <a:rPr lang="en-US" sz="2400" b="1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npm</a:t>
            </a:r>
            <a:r>
              <a:rPr lang="en-US" sz="2400" b="1" i="1" dirty="0"/>
              <a:t>, is the largest ecosystem of open source libraries in the world.</a:t>
            </a:r>
            <a:r>
              <a:rPr lang="en-US" sz="2400" b="1" i="1" dirty="0" smtClean="0"/>
              <a:t>’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1"/>
              </a:rPr>
              <a:t>nodejs.org</a:t>
            </a:r>
            <a:r>
              <a:rPr lang="en-US" sz="2400" dirty="0" smtClean="0"/>
              <a:t>)</a:t>
            </a:r>
            <a:endParaRPr lang="pt-B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17800" y="3094990"/>
            <a:ext cx="345249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2400">
                <a:hlinkClick r:id="rId2" action="ppaction://hlinkfile"/>
              </a:rPr>
              <a:t>https://www.npmjs.com/</a:t>
            </a:r>
            <a:endParaRPr lang="pt-BR" altLang="en-US" sz="2400">
              <a:hlinkClick r:id="rId2" action="ppaction://hlinkfi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140" y="4229100"/>
            <a:ext cx="5370830" cy="3835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pt-BR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 install lodash</a:t>
            </a:r>
            <a:endParaRPr lang="x-none" altLang="pt-BR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170" y="3764280"/>
            <a:ext cx="447230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/>
              <a:t>Exemplo de instalação do módulo </a:t>
            </a:r>
            <a:r>
              <a:rPr lang="x-none" altLang="pt-BR">
                <a:hlinkClick r:id="rId3" action="ppaction://hlinkfile"/>
              </a:rPr>
              <a:t>lodash</a:t>
            </a:r>
            <a:r>
              <a:rPr lang="x-none" altLang="pt-BR"/>
              <a:t>:</a:t>
            </a:r>
            <a:endParaRPr lang="x-none" alt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hora*.js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21987" r="28499" b="53407"/>
          <a:stretch>
            <a:fillRect/>
          </a:stretch>
        </p:blipFill>
        <p:spPr>
          <a:xfrm>
            <a:off x="979170" y="1251585"/>
            <a:ext cx="6033135" cy="118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t="22648" r="28507" b="22490"/>
          <a:stretch>
            <a:fillRect/>
          </a:stretch>
        </p:blipFill>
        <p:spPr>
          <a:xfrm>
            <a:off x="979805" y="2918460"/>
            <a:ext cx="6032500" cy="26333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79805" y="885825"/>
            <a:ext cx="995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hora1.js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79805" y="2552700"/>
            <a:ext cx="995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hora2.js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68220" y="2004060"/>
            <a:ext cx="355600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o Explicativo 1 7"/>
          <p:cNvSpPr/>
          <p:nvPr/>
        </p:nvSpPr>
        <p:spPr>
          <a:xfrm>
            <a:off x="5531485" y="997585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77932"/>
              <a:gd name="adj4" fmla="val -8806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chame-me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a cada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 1 segundo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68220" y="5203190"/>
            <a:ext cx="863600" cy="15811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73300" y="5039995"/>
            <a:ext cx="355600" cy="15811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98725" y="4267200"/>
            <a:ext cx="2934970" cy="15811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o Explicativo 1 7"/>
          <p:cNvSpPr/>
          <p:nvPr/>
        </p:nvSpPr>
        <p:spPr>
          <a:xfrm>
            <a:off x="5531485" y="2946400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100769"/>
              <a:gd name="adj4" fmla="val -4968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 como função anônima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chame-me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após 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X segundo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2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  <p:bldP spid="19" grpId="1" animBg="1"/>
      <p:bldP spid="20" grpId="0" animBg="1"/>
      <p:bldP spid="20" grpId="1" animBg="1"/>
      <p:bldP spid="12" grpId="0" animBg="1"/>
      <p:bldP spid="13" grpId="0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Programação Orientada a Eventos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39182" y="1318622"/>
            <a:ext cx="7361950" cy="121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2400" dirty="0" smtClean="0">
                <a:latin typeface="Arial" charset="0"/>
              </a:rPr>
              <a:t>JavaScript (seu lindo </a:t>
            </a:r>
            <a:r>
              <a:rPr lang="x-none" altLang="pt-BR" sz="2400" dirty="0" smtClean="0">
                <a:solidFill>
                  <a:srgbClr val="FF0000"/>
                </a:solidFill>
                <a:latin typeface="Arial" charset="0"/>
              </a:rPr>
              <a:t>♥</a:t>
            </a:r>
            <a:r>
              <a:rPr lang="x-none" altLang="pt-BR" sz="2400" dirty="0" smtClean="0">
                <a:latin typeface="Arial" charset="0"/>
              </a:rPr>
              <a:t>): funções anônimas, familiar, intuitivo... </a:t>
            </a:r>
            <a:endParaRPr lang="x-none" altLang="pt-BR" sz="2400" dirty="0" smtClean="0">
              <a:latin typeface="Arial" charset="0"/>
            </a:endParaRPr>
          </a:p>
          <a:p>
            <a:r>
              <a:rPr lang="x-none" altLang="pt-BR" sz="2400" dirty="0">
                <a:latin typeface="Arial" charset="0"/>
              </a:rPr>
              <a:t>	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"/>
          <a:srcRect l="2723" t="25641" r="28896" b="15468"/>
          <a:stretch>
            <a:fillRect/>
          </a:stretch>
        </p:blipFill>
        <p:spPr>
          <a:xfrm>
            <a:off x="901065" y="2127885"/>
            <a:ext cx="4874895" cy="2005965"/>
          </a:xfrm>
          <a:prstGeom prst="rect">
            <a:avLst/>
          </a:prstGeom>
        </p:spPr>
      </p:pic>
      <p:sp>
        <p:nvSpPr>
          <p:cNvPr id="3" name="CaixaDeTexto 9"/>
          <p:cNvSpPr txBox="1"/>
          <p:nvPr/>
        </p:nvSpPr>
        <p:spPr>
          <a:xfrm>
            <a:off x="739182" y="4311377"/>
            <a:ext cx="736195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1600" b="1" dirty="0" smtClean="0">
                <a:latin typeface="Arial" charset="0"/>
              </a:rPr>
              <a:t>No Backend:</a:t>
            </a:r>
            <a:endParaRPr lang="x-none" altLang="pt-BR" sz="1600" b="1" dirty="0" smtClean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Uma conexão é feita - evento! 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Dado é recebido através da conexão - evento! 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Dados pararam de chegar pela conexão - evento!</a:t>
            </a:r>
          </a:p>
        </p:txBody>
      </p:sp>
      <p:sp>
        <p:nvSpPr>
          <p:cNvPr id="4" name="CaixaDeTexto 9"/>
          <p:cNvSpPr txBox="1"/>
          <p:nvPr/>
        </p:nvSpPr>
        <p:spPr>
          <a:xfrm>
            <a:off x="5852795" y="2361565"/>
            <a:ext cx="3117215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1600" b="1" dirty="0">
                <a:latin typeface="Arial" charset="0"/>
              </a:rPr>
              <a:t>No Frontend:</a:t>
            </a:r>
            <a:endParaRPr lang="x-none" altLang="pt-BR" sz="1600" b="1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Movimento do mouse;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Clique;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Foco na janela do navegador; 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Digitação;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Submissão de dados; etc...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57"/>
          <p:cNvSpPr/>
          <p:nvPr/>
        </p:nvSpPr>
        <p:spPr>
          <a:xfrm>
            <a:off x="1193165" y="2413635"/>
            <a:ext cx="2143760" cy="2664460"/>
          </a:xfrm>
          <a:prstGeom prst="roundRect">
            <a:avLst>
              <a:gd name="adj" fmla="val 3146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en-US" sz="2800" cap="small" dirty="0" smtClean="0"/>
              <a:t>O </a:t>
            </a:r>
            <a:r>
              <a:rPr lang="en-US" sz="2800" cap="small" dirty="0" err="1" smtClean="0"/>
              <a:t>que</a:t>
            </a:r>
            <a:r>
              <a:rPr lang="en-US" sz="2800" cap="small" dirty="0" smtClean="0"/>
              <a:t> é Node.js?</a:t>
            </a:r>
            <a:endParaRPr lang="en-US" sz="2800" cap="small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39182" y="1420721"/>
            <a:ext cx="7361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Ambiente de execução</a:t>
            </a:r>
            <a:r>
              <a:rPr lang="pt-BR" sz="2400" dirty="0" smtClean="0"/>
              <a:t> para usar </a:t>
            </a:r>
            <a:r>
              <a:rPr lang="pt-BR" sz="2400" dirty="0" err="1" smtClean="0"/>
              <a:t>JavaScript</a:t>
            </a:r>
            <a:r>
              <a:rPr lang="pt-BR" sz="2400" dirty="0" smtClean="0"/>
              <a:t> fora do navegador</a:t>
            </a: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1503427" y="2874397"/>
            <a:ext cx="1549192" cy="1949713"/>
          </a:xfrm>
          <a:prstGeom prst="roundRect">
            <a:avLst>
              <a:gd name="adj" fmla="val 3146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pt-BR" sz="16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Runtime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593184" y="444664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8" name="Texto Explicativo 1 7"/>
          <p:cNvSpPr/>
          <p:nvPr/>
        </p:nvSpPr>
        <p:spPr>
          <a:xfrm>
            <a:off x="4156663" y="2413891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Linguagem de </a:t>
            </a:r>
            <a:r>
              <a:rPr lang="pt-BR" dirty="0" err="1" smtClean="0"/>
              <a:t>scripting</a:t>
            </a:r>
            <a:r>
              <a:rPr lang="pt-BR" dirty="0" smtClean="0"/>
              <a:t> mais popular no lado do cliente</a:t>
            </a:r>
            <a:r>
              <a:rPr lang="pt-BR" dirty="0" smtClean="0">
                <a:latin typeface="Arial" charset="0"/>
              </a:rPr>
              <a:t> </a:t>
            </a:r>
            <a:r>
              <a:rPr lang="x-none" altLang="pt-BR" dirty="0" smtClean="0">
                <a:latin typeface="Arial" charset="0"/>
              </a:rPr>
              <a:t>(navegador)</a:t>
            </a:r>
            <a:endParaRPr lang="x-none" altLang="pt-BR" dirty="0" smtClean="0">
              <a:latin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56710" y="3870325"/>
            <a:ext cx="3308350" cy="1035050"/>
            <a:chOff x="6546" y="6095"/>
            <a:chExt cx="5210" cy="1630"/>
          </a:xfrm>
        </p:grpSpPr>
        <p:sp>
          <p:nvSpPr>
            <p:cNvPr id="67" name="Texto Explicativo 1 66"/>
            <p:cNvSpPr/>
            <p:nvPr/>
          </p:nvSpPr>
          <p:spPr>
            <a:xfrm>
              <a:off x="6546" y="6095"/>
              <a:ext cx="5211" cy="1630"/>
            </a:xfrm>
            <a:prstGeom prst="borderCallout1">
              <a:avLst>
                <a:gd name="adj1" fmla="val 49407"/>
                <a:gd name="adj2" fmla="val 527"/>
                <a:gd name="adj3" fmla="val 39507"/>
                <a:gd name="adj4" fmla="val -38333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Ultra-rápido</a:t>
              </a:r>
              <a:r>
                <a:rPr lang="pt-BR" dirty="0"/>
                <a:t> </a:t>
              </a:r>
              <a:r>
                <a:rPr lang="pt-BR" dirty="0" smtClean="0"/>
                <a:t>interpretador </a:t>
              </a:r>
              <a:r>
                <a:rPr lang="pt-BR" dirty="0" err="1" smtClean="0"/>
                <a:t>JavaScript</a:t>
              </a:r>
              <a:r>
                <a:rPr lang="pt-BR" dirty="0" smtClean="0"/>
                <a:t> do </a:t>
              </a:r>
              <a:r>
                <a:rPr lang="pt-BR" dirty="0" err="1" smtClean="0"/>
                <a:t>Chrome</a:t>
              </a:r>
              <a:endParaRPr lang="pt-BR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958" y="6921"/>
              <a:ext cx="739" cy="739"/>
            </a:xfrm>
            <a:prstGeom prst="rect">
              <a:avLst/>
            </a:prstGeom>
          </p:spPr>
        </p:pic>
      </p:grpSp>
      <p:sp>
        <p:nvSpPr>
          <p:cNvPr id="65" name="Retângulo 64"/>
          <p:cNvSpPr/>
          <p:nvPr/>
        </p:nvSpPr>
        <p:spPr>
          <a:xfrm>
            <a:off x="1659392" y="3202177"/>
            <a:ext cx="1228408" cy="6133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/>
              <a:t>JavaScript</a:t>
            </a:r>
            <a:endParaRPr lang="pt-BR" sz="1600" dirty="0"/>
          </a:p>
        </p:txBody>
      </p:sp>
      <p:sp>
        <p:nvSpPr>
          <p:cNvPr id="59" name="Retângulo 58"/>
          <p:cNvSpPr/>
          <p:nvPr/>
        </p:nvSpPr>
        <p:spPr>
          <a:xfrm>
            <a:off x="1659391" y="3953867"/>
            <a:ext cx="1228409" cy="5894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Google </a:t>
            </a:r>
            <a:r>
              <a:rPr lang="pt-BR" sz="1600" dirty="0" smtClean="0"/>
              <a:t>V8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5" grpId="0" animBg="1"/>
      <p:bldP spid="5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Loops de Eventos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85566" y="1181735"/>
            <a:ext cx="1600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Client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903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189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>
            <a:spLocks noChangeAspect="1"/>
          </p:cNvSpPr>
          <p:nvPr/>
        </p:nvSpPr>
        <p:spPr>
          <a:xfrm>
            <a:off x="3114166" y="2553335"/>
            <a:ext cx="1371600" cy="1371600"/>
          </a:xfrm>
          <a:prstGeom prst="arc">
            <a:avLst>
              <a:gd name="adj1" fmla="val 13487427"/>
              <a:gd name="adj2" fmla="val 12667217"/>
            </a:avLst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475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761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047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unched Tape 19"/>
          <p:cNvSpPr/>
          <p:nvPr/>
        </p:nvSpPr>
        <p:spPr>
          <a:xfrm>
            <a:off x="3645535" y="4229735"/>
            <a:ext cx="1447800" cy="76200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C++ </a:t>
            </a:r>
            <a:r>
              <a:rPr lang="en-US" sz="1200" dirty="0" err="1" smtClean="0">
                <a:solidFill>
                  <a:schemeClr val="tx1"/>
                </a:solidFill>
                <a:latin typeface="Arial" charset="0"/>
              </a:rPr>
              <a:t>Threadpool</a:t>
            </a:r>
            <a:endParaRPr lang="en-US" sz="1200" dirty="0" err="1" smtClean="0">
              <a:solidFill>
                <a:schemeClr val="tx1"/>
              </a:solidFill>
              <a:latin typeface="Arial" charset="0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(worker threads)</a:t>
            </a:r>
          </a:p>
        </p:txBody>
      </p:sp>
      <p:sp>
        <p:nvSpPr>
          <p:cNvPr id="34" name="Freeform 33"/>
          <p:cNvSpPr/>
          <p:nvPr/>
        </p:nvSpPr>
        <p:spPr>
          <a:xfrm>
            <a:off x="2809366" y="3467735"/>
            <a:ext cx="762000" cy="1371600"/>
          </a:xfrm>
          <a:custGeom>
            <a:avLst/>
            <a:gdLst>
              <a:gd name="connsiteX0" fmla="*/ 827518 w 827518"/>
              <a:gd name="connsiteY0" fmla="*/ 1298961 h 1298961"/>
              <a:gd name="connsiteX1" fmla="*/ 272041 w 827518"/>
              <a:gd name="connsiteY1" fmla="*/ 1196412 h 1298961"/>
              <a:gd name="connsiteX2" fmla="*/ 32759 w 827518"/>
              <a:gd name="connsiteY2" fmla="*/ 786213 h 1298961"/>
              <a:gd name="connsiteX3" fmla="*/ 75488 w 827518"/>
              <a:gd name="connsiteY3" fmla="*/ 179462 h 1298961"/>
              <a:gd name="connsiteX4" fmla="*/ 263495 w 827518"/>
              <a:gd name="connsiteY4" fmla="*/ 0 h 129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518" h="1298961">
                <a:moveTo>
                  <a:pt x="827518" y="1298961"/>
                </a:moveTo>
                <a:cubicBezTo>
                  <a:pt x="616009" y="1290415"/>
                  <a:pt x="404501" y="1281870"/>
                  <a:pt x="272041" y="1196412"/>
                </a:cubicBezTo>
                <a:cubicBezTo>
                  <a:pt x="139581" y="1110954"/>
                  <a:pt x="65518" y="955705"/>
                  <a:pt x="32759" y="786213"/>
                </a:cubicBezTo>
                <a:cubicBezTo>
                  <a:pt x="0" y="616721"/>
                  <a:pt x="37032" y="310498"/>
                  <a:pt x="75488" y="179462"/>
                </a:cubicBezTo>
                <a:cubicBezTo>
                  <a:pt x="113944" y="48427"/>
                  <a:pt x="226463" y="21364"/>
                  <a:pt x="263495" y="0"/>
                </a:cubicBezTo>
              </a:path>
            </a:pathLst>
          </a:custGeom>
          <a:ln w="15875" cmpd="sng">
            <a:solidFill>
              <a:srgbClr val="FFC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2504566" y="1408911"/>
            <a:ext cx="533400" cy="1601624"/>
          </a:xfrm>
          <a:custGeom>
            <a:avLst/>
            <a:gdLst>
              <a:gd name="connsiteX0" fmla="*/ 485686 w 485686"/>
              <a:gd name="connsiteY0" fmla="*/ 1649338 h 1649338"/>
              <a:gd name="connsiteX1" fmla="*/ 66942 w 485686"/>
              <a:gd name="connsiteY1" fmla="*/ 1145136 h 1649338"/>
              <a:gd name="connsiteX2" fmla="*/ 84034 w 485686"/>
              <a:gd name="connsiteY2" fmla="*/ 393106 h 1649338"/>
              <a:gd name="connsiteX3" fmla="*/ 331862 w 485686"/>
              <a:gd name="connsiteY3" fmla="*/ 0 h 164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686" h="1649338">
                <a:moveTo>
                  <a:pt x="485686" y="1649338"/>
                </a:moveTo>
                <a:cubicBezTo>
                  <a:pt x="309785" y="1501923"/>
                  <a:pt x="133884" y="1354508"/>
                  <a:pt x="66942" y="1145136"/>
                </a:cubicBezTo>
                <a:cubicBezTo>
                  <a:pt x="0" y="935764"/>
                  <a:pt x="39881" y="583962"/>
                  <a:pt x="84034" y="393106"/>
                </a:cubicBezTo>
                <a:cubicBezTo>
                  <a:pt x="128187" y="202250"/>
                  <a:pt x="156673" y="8546"/>
                  <a:pt x="331862" y="0"/>
                </a:cubicBezTo>
              </a:path>
            </a:pathLst>
          </a:custGeom>
          <a:ln w="15875">
            <a:solidFill>
              <a:srgbClr val="FFC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559934" y="3391535"/>
            <a:ext cx="916431" cy="1066800"/>
          </a:xfrm>
          <a:custGeom>
            <a:avLst/>
            <a:gdLst>
              <a:gd name="connsiteX0" fmla="*/ 0 w 1009827"/>
              <a:gd name="connsiteY0" fmla="*/ 61245 h 1291839"/>
              <a:gd name="connsiteX1" fmla="*/ 649480 w 1009827"/>
              <a:gd name="connsiteY1" fmla="*/ 95428 h 1291839"/>
              <a:gd name="connsiteX2" fmla="*/ 1008403 w 1009827"/>
              <a:gd name="connsiteY2" fmla="*/ 633813 h 1291839"/>
              <a:gd name="connsiteX3" fmla="*/ 640934 w 1009827"/>
              <a:gd name="connsiteY3" fmla="*/ 1291839 h 129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827" h="1291839">
                <a:moveTo>
                  <a:pt x="0" y="61245"/>
                </a:moveTo>
                <a:cubicBezTo>
                  <a:pt x="240706" y="30622"/>
                  <a:pt x="481413" y="0"/>
                  <a:pt x="649480" y="95428"/>
                </a:cubicBezTo>
                <a:cubicBezTo>
                  <a:pt x="817547" y="190856"/>
                  <a:pt x="1009827" y="434411"/>
                  <a:pt x="1008403" y="633813"/>
                </a:cubicBezTo>
                <a:cubicBezTo>
                  <a:pt x="1006979" y="833215"/>
                  <a:pt x="685087" y="1089589"/>
                  <a:pt x="640934" y="1291839"/>
                </a:cubicBezTo>
              </a:path>
            </a:pathLst>
          </a:cu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638166" y="1181735"/>
            <a:ext cx="240411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Clients send HTTP requests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 to Node.js server</a:t>
            </a:r>
            <a:endParaRPr lang="en-US" sz="1400" dirty="0"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66848" y="2553335"/>
            <a:ext cx="3131820" cy="731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An Event-loop is woken up by OS,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passes </a:t>
            </a:r>
            <a:r>
              <a:rPr lang="en-US" sz="1400" i="1" dirty="0" smtClean="0">
                <a:latin typeface="Arial" charset="0"/>
              </a:rPr>
              <a:t>request </a:t>
            </a:r>
            <a:r>
              <a:rPr lang="en-US" sz="1400" dirty="0" smtClean="0">
                <a:latin typeface="Arial" charset="0"/>
              </a:rPr>
              <a:t>and </a:t>
            </a:r>
            <a:r>
              <a:rPr lang="en-US" sz="1400" i="1" dirty="0" smtClean="0">
                <a:latin typeface="Arial" charset="0"/>
              </a:rPr>
              <a:t>response </a:t>
            </a:r>
            <a:r>
              <a:rPr lang="en-US" sz="1400" dirty="0" smtClean="0">
                <a:latin typeface="Arial" charset="0"/>
              </a:rPr>
              <a:t>objects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to the thread-pool</a:t>
            </a:r>
            <a:endParaRPr lang="en-US" sz="1400" dirty="0"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52566" y="3696335"/>
            <a:ext cx="190500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Long running jobs run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 on worker threads</a:t>
            </a:r>
            <a:endParaRPr lang="en-US" sz="1400" dirty="0"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83335" y="4229735"/>
            <a:ext cx="1746250" cy="731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Response is sent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back to main thread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via callback</a:t>
            </a:r>
            <a:endParaRPr lang="en-US" sz="1400" dirty="0"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83335" y="2629535"/>
            <a:ext cx="1627505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Event loop returns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result to client</a:t>
            </a:r>
            <a:endParaRPr lang="en-US" sz="1400" dirty="0">
              <a:latin typeface="Arial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094673" y="2895600"/>
            <a:ext cx="1392555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ym typeface="+mn-ea"/>
              </a:rPr>
              <a:t>Event loop </a:t>
            </a:r>
            <a:endParaRPr lang="en-US" sz="1400" dirty="0" smtClean="0">
              <a:sym typeface="+mn-ea"/>
            </a:endParaRPr>
          </a:p>
          <a:p>
            <a:pPr algn="ctr"/>
            <a:r>
              <a:rPr lang="en-US" sz="1600" dirty="0" smtClean="0">
                <a:sym typeface="+mn-ea"/>
              </a:rPr>
              <a:t>(main thread)</a:t>
            </a:r>
          </a:p>
        </p:txBody>
      </p:sp>
      <p:sp>
        <p:nvSpPr>
          <p:cNvPr id="10" name="Sun 9"/>
          <p:cNvSpPr/>
          <p:nvPr/>
        </p:nvSpPr>
        <p:spPr>
          <a:xfrm>
            <a:off x="3533140" y="5010785"/>
            <a:ext cx="485140" cy="461645"/>
          </a:xfrm>
          <a:prstGeom prst="sun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x-none" altLang="pt-BR"/>
          </a:p>
        </p:txBody>
      </p:sp>
      <p:sp>
        <p:nvSpPr>
          <p:cNvPr id="11" name="Sun 10"/>
          <p:cNvSpPr/>
          <p:nvPr/>
        </p:nvSpPr>
        <p:spPr>
          <a:xfrm>
            <a:off x="4317365" y="5020310"/>
            <a:ext cx="485140" cy="461645"/>
          </a:xfrm>
          <a:prstGeom prst="sun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pt-BR" altLang="en-US"/>
          </a:p>
        </p:txBody>
      </p:sp>
      <p:sp>
        <p:nvSpPr>
          <p:cNvPr id="12" name="Sun 11"/>
          <p:cNvSpPr/>
          <p:nvPr/>
        </p:nvSpPr>
        <p:spPr>
          <a:xfrm>
            <a:off x="4991100" y="5020310"/>
            <a:ext cx="485140" cy="461645"/>
          </a:xfrm>
          <a:prstGeom prst="sun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pt-BR" altLang="en-US"/>
          </a:p>
        </p:txBody>
      </p:sp>
      <p:sp>
        <p:nvSpPr>
          <p:cNvPr id="13" name="Text Box 2"/>
          <p:cNvSpPr txBox="1"/>
          <p:nvPr/>
        </p:nvSpPr>
        <p:spPr>
          <a:xfrm>
            <a:off x="3274378" y="5427345"/>
            <a:ext cx="950595" cy="286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x-none" sz="1200" dirty="0" smtClean="0">
                <a:sym typeface="+mn-ea"/>
              </a:rPr>
              <a:t>File System</a:t>
            </a:r>
            <a:endParaRPr lang="x-none" sz="1200" dirty="0" smtClean="0">
              <a:sym typeface="+mn-ea"/>
            </a:endParaRPr>
          </a:p>
        </p:txBody>
      </p:sp>
      <p:sp>
        <p:nvSpPr>
          <p:cNvPr id="18" name="Text Box 2"/>
          <p:cNvSpPr txBox="1"/>
          <p:nvPr/>
        </p:nvSpPr>
        <p:spPr>
          <a:xfrm>
            <a:off x="4161791" y="5434330"/>
            <a:ext cx="765810" cy="286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x-none" sz="1200" dirty="0" smtClean="0">
                <a:sym typeface="+mn-ea"/>
              </a:rPr>
              <a:t>Network</a:t>
            </a:r>
            <a:endParaRPr lang="x-none" sz="1200" dirty="0" smtClean="0">
              <a:sym typeface="+mn-ea"/>
            </a:endParaRPr>
          </a:p>
        </p:txBody>
      </p:sp>
      <p:sp>
        <p:nvSpPr>
          <p:cNvPr id="19" name="Text Box 2"/>
          <p:cNvSpPr txBox="1"/>
          <p:nvPr/>
        </p:nvSpPr>
        <p:spPr>
          <a:xfrm>
            <a:off x="4988561" y="5427345"/>
            <a:ext cx="580390" cy="286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x-none" sz="1200" dirty="0" smtClean="0">
                <a:sym typeface="+mn-ea"/>
              </a:rPr>
              <a:t>Other</a:t>
            </a:r>
            <a:endParaRPr lang="x-none" sz="1200" dirty="0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41090" y="3776980"/>
            <a:ext cx="3470910" cy="365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x-none" altLang="pt-BR">
                <a:latin typeface="Arial" charset="0"/>
              </a:rPr>
              <a:t>≈ </a:t>
            </a:r>
            <a:r>
              <a:rPr lang="x-none" altLang="pt-BR"/>
              <a:t>10K+ conexões concorrentes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Escala!</a:t>
            </a:r>
            <a:endParaRPr lang="x-none" altLang="en-US" sz="2800" cap="small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915" y="1790065"/>
            <a:ext cx="1447800" cy="318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x-none" altLang="pt-BR" sz="1400"/>
              <a:t>RAM: 8.192 MB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6270" y="1176655"/>
            <a:ext cx="506984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b="1" dirty="0"/>
              <a:t>J</a:t>
            </a:r>
            <a:r>
              <a:rPr lang="x-none" altLang="pt-BR" b="1" dirty="0">
                <a:latin typeface="Arial" charset="0"/>
              </a:rPr>
              <a:t>ava, PHP, ASP.NET, etc:</a:t>
            </a:r>
            <a:endParaRPr lang="x-none" altLang="pt-BR" b="1" dirty="0"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pt-BR" dirty="0">
                <a:latin typeface="Arial" charset="0"/>
              </a:rPr>
              <a:t>Novo processo no SO (thread) com 2MB por conexão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41090" y="2108835"/>
            <a:ext cx="3585210" cy="365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x-none" altLang="pt-BR" dirty="0">
                <a:latin typeface="Arial" charset="0"/>
              </a:rPr>
              <a:t>≈ </a:t>
            </a:r>
            <a:r>
              <a:rPr lang="x-none" altLang="pt-BR" dirty="0"/>
              <a:t>4.000 conexões concorrentes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6270" y="2844800"/>
            <a:ext cx="506984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b="1" dirty="0">
                <a:latin typeface="Arial" charset="0"/>
              </a:rPr>
              <a:t>Node.js:</a:t>
            </a:r>
            <a:endParaRPr lang="x-none" altLang="pt-BR" b="1" dirty="0"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pt-BR" dirty="0">
                <a:latin typeface="Arial" charset="0"/>
              </a:rPr>
              <a:t>Cada conexão dispara um evento tratado dentro da engine de processos do Node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1497330"/>
            <a:ext cx="2212975" cy="16598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2170" y="1249045"/>
            <a:ext cx="208724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x-none" altLang="pt-BR" sz="1400" b="1">
                <a:latin typeface="Arial" charset="0"/>
              </a:rPr>
              <a:t>RAM: </a:t>
            </a:r>
            <a:r>
              <a:rPr lang="x-none" altLang="pt-BR" sz="1400">
                <a:latin typeface="Arial" charset="0"/>
              </a:rPr>
              <a:t>8.192 MB ≈ 8 GB  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227965" y="3653155"/>
            <a:ext cx="4051935" cy="1866265"/>
            <a:chOff x="227965" y="3653155"/>
            <a:chExt cx="4051935" cy="1866265"/>
          </a:xfrm>
        </p:grpSpPr>
        <p:pic>
          <p:nvPicPr>
            <p:cNvPr id="12" name="Picture 11" descr="chimpanz_macac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965" y="3653155"/>
              <a:ext cx="1866265" cy="186626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154555" y="4332605"/>
              <a:ext cx="2125345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Aí sim,</a:t>
              </a:r>
              <a:endParaRPr lang="x-none" altLang="pt-BR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  <a:p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hein!?!</a:t>
              </a:r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3176905" y="4331970"/>
            <a:ext cx="5314315" cy="1289685"/>
            <a:chOff x="3288665" y="4333240"/>
            <a:chExt cx="5314315" cy="1188085"/>
          </a:xfrm>
        </p:grpSpPr>
        <p:sp>
          <p:nvSpPr>
            <p:cNvPr id="7" name="Cloud Callout 6"/>
            <p:cNvSpPr/>
            <p:nvPr/>
          </p:nvSpPr>
          <p:spPr>
            <a:xfrm rot="10860000">
              <a:off x="3288665" y="4333240"/>
              <a:ext cx="5314315" cy="1188085"/>
            </a:xfrm>
            <a:prstGeom prst="cloudCallout">
              <a:avLst>
                <a:gd name="adj1" fmla="val 26372"/>
                <a:gd name="adj2" fmla="val 620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" name="CaixaDeTexto 10"/>
            <p:cNvSpPr txBox="1"/>
            <p:nvPr/>
          </p:nvSpPr>
          <p:spPr>
            <a:xfrm>
              <a:off x="3641090" y="4584525"/>
              <a:ext cx="4714240" cy="77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/>
                <a:t>‘</a:t>
              </a:r>
              <a:r>
                <a:rPr lang="en-US" sz="1600" b="1" i="1" dirty="0"/>
                <a:t>A habilidade de um serviço de TI </a:t>
              </a:r>
              <a:r>
                <a:rPr lang="x-none" altLang="en-US" sz="1600" b="1" i="1" dirty="0"/>
                <a:t>[...] </a:t>
              </a:r>
              <a:r>
                <a:rPr lang="en-US" sz="1600" b="1" i="1" dirty="0"/>
                <a:t>de realizar a sua função acordada quando a carga de trabalho ou o escopo se altera.</a:t>
              </a:r>
              <a:r>
                <a:rPr lang="en-US" sz="1600" b="1" i="1" dirty="0" smtClean="0"/>
                <a:t>’ </a:t>
              </a:r>
              <a:r>
                <a:rPr lang="en-US" sz="1600" dirty="0" smtClean="0"/>
                <a:t>(</a:t>
              </a:r>
              <a:r>
                <a:rPr lang="x-none" altLang="en-US" sz="1600" dirty="0" smtClean="0"/>
                <a:t>ITIL</a:t>
              </a:r>
              <a:r>
                <a:rPr lang="en-US" sz="1600" dirty="0" smtClean="0"/>
                <a:t>)</a:t>
              </a:r>
            </a:p>
          </p:txBody>
        </p:sp>
      </p:grpSp>
      <p:sp>
        <p:nvSpPr>
          <p:cNvPr id="16" name="TextBox 10"/>
          <p:cNvSpPr txBox="1"/>
          <p:nvPr/>
        </p:nvSpPr>
        <p:spPr>
          <a:xfrm>
            <a:off x="1275061" y="3001398"/>
            <a:ext cx="92190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altLang="pt-BR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SERVER</a:t>
            </a:r>
            <a:r>
              <a:rPr lang="x-none" altLang="pt-BR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  </a:t>
            </a:r>
            <a:endParaRPr lang="x-none" altLang="pt-BR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 - EVENTOS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sigint*.js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sigint1.js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lum contrast="42000"/>
          </a:blip>
          <a:srcRect t="21828" r="34716" b="42003"/>
          <a:stretch>
            <a:fillRect/>
          </a:stretch>
        </p:blipFill>
        <p:spPr>
          <a:xfrm>
            <a:off x="1068070" y="1628775"/>
            <a:ext cx="6685280" cy="210693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562735" y="2939415"/>
            <a:ext cx="4269740" cy="760095"/>
            <a:chOff x="2461" y="4629"/>
            <a:chExt cx="6724" cy="1197"/>
          </a:xfrm>
        </p:grpSpPr>
        <p:cxnSp>
          <p:nvCxnSpPr>
            <p:cNvPr id="11" name="Elbow Connector 10"/>
            <p:cNvCxnSpPr/>
            <p:nvPr/>
          </p:nvCxnSpPr>
          <p:spPr>
            <a:xfrm>
              <a:off x="5415" y="4651"/>
              <a:ext cx="3766" cy="5"/>
            </a:xfrm>
            <a:prstGeom prst="bentConnector2">
              <a:avLst/>
            </a:prstGeom>
            <a:ln>
              <a:solidFill>
                <a:srgbClr val="39FF1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rot="5400000">
              <a:off x="8693" y="5110"/>
              <a:ext cx="963" cy="5"/>
            </a:xfrm>
            <a:prstGeom prst="bentConnector2">
              <a:avLst/>
            </a:prstGeom>
            <a:ln>
              <a:solidFill>
                <a:srgbClr val="39FF1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 rot="10800000">
              <a:off x="2609" y="5588"/>
              <a:ext cx="6576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/>
            <p:nvPr/>
          </p:nvCxnSpPr>
          <p:spPr>
            <a:xfrm rot="5400000">
              <a:off x="2489" y="5705"/>
              <a:ext cx="235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rot="5400000">
              <a:off x="5260" y="4784"/>
              <a:ext cx="314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10800000">
              <a:off x="2466" y="4938"/>
              <a:ext cx="2962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5400000">
              <a:off x="2018" y="5378"/>
              <a:ext cx="891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rot="10800000">
              <a:off x="2465" y="5822"/>
              <a:ext cx="151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o Explicativo 1 7"/>
          <p:cNvSpPr/>
          <p:nvPr/>
        </p:nvSpPr>
        <p:spPr>
          <a:xfrm>
            <a:off x="5531485" y="3930650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-28557"/>
              <a:gd name="adj4" fmla="val -41354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 invocada ao receber um sinal de interrupção (Ctrl+C)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1">
            <a:lum contrast="42000"/>
          </a:blip>
          <a:srcRect t="21837" r="34702" b="32556"/>
          <a:stretch>
            <a:fillRect/>
          </a:stretch>
        </p:blipFill>
        <p:spPr>
          <a:xfrm>
            <a:off x="1093470" y="1647190"/>
            <a:ext cx="6673215" cy="26511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sigint2.js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581785" y="2948940"/>
            <a:ext cx="3474720" cy="1319530"/>
            <a:chOff x="2491" y="4644"/>
            <a:chExt cx="5472" cy="2078"/>
          </a:xfrm>
        </p:grpSpPr>
        <p:cxnSp>
          <p:nvCxnSpPr>
            <p:cNvPr id="11" name="Elbow Connector 10"/>
            <p:cNvCxnSpPr/>
            <p:nvPr/>
          </p:nvCxnSpPr>
          <p:spPr>
            <a:xfrm>
              <a:off x="5468" y="4666"/>
              <a:ext cx="2490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rot="5400000">
              <a:off x="7060" y="5566"/>
              <a:ext cx="1800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 rot="10800000">
              <a:off x="2639" y="6462"/>
              <a:ext cx="5324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/>
            <p:nvPr/>
          </p:nvCxnSpPr>
          <p:spPr>
            <a:xfrm rot="5400000">
              <a:off x="2506" y="6591"/>
              <a:ext cx="258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rot="5400000">
              <a:off x="5320" y="4797"/>
              <a:ext cx="310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10800000">
              <a:off x="2494" y="4946"/>
              <a:ext cx="2982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5400000">
              <a:off x="1620" y="5829"/>
              <a:ext cx="1746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rot="10800000">
              <a:off x="2498" y="6711"/>
              <a:ext cx="151" cy="9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o Explicativo 1 7"/>
          <p:cNvSpPr/>
          <p:nvPr/>
        </p:nvSpPr>
        <p:spPr>
          <a:xfrm>
            <a:off x="5267325" y="4268470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-12403"/>
              <a:gd name="adj4" fmla="val -20168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O primeiro callback associa um segundo callback ao mesmo evento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65935" y="3333115"/>
            <a:ext cx="3114675" cy="753110"/>
            <a:chOff x="2781" y="5249"/>
            <a:chExt cx="4905" cy="1186"/>
          </a:xfrm>
        </p:grpSpPr>
        <p:cxnSp>
          <p:nvCxnSpPr>
            <p:cNvPr id="10" name="Elbow Connector 9"/>
            <p:cNvCxnSpPr/>
            <p:nvPr/>
          </p:nvCxnSpPr>
          <p:spPr>
            <a:xfrm>
              <a:off x="5741" y="5259"/>
              <a:ext cx="1942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/>
            <p:nvPr/>
          </p:nvCxnSpPr>
          <p:spPr>
            <a:xfrm rot="5400000">
              <a:off x="7241" y="5696"/>
              <a:ext cx="885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/>
            <p:nvPr/>
          </p:nvCxnSpPr>
          <p:spPr>
            <a:xfrm rot="10800000">
              <a:off x="2918" y="6138"/>
              <a:ext cx="4769" cy="3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5400000">
              <a:off x="2769" y="6287"/>
              <a:ext cx="293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/>
            <p:nvPr/>
          </p:nvCxnSpPr>
          <p:spPr>
            <a:xfrm rot="5400000">
              <a:off x="5605" y="5395"/>
              <a:ext cx="297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/>
            <p:nvPr/>
          </p:nvCxnSpPr>
          <p:spPr>
            <a:xfrm rot="10800000">
              <a:off x="2797" y="5539"/>
              <a:ext cx="2955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rot="5400000">
              <a:off x="2344" y="5985"/>
              <a:ext cx="879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 rot="10800000">
              <a:off x="2791" y="6427"/>
              <a:ext cx="135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19" grpId="2" animBg="1"/>
      <p:bldP spid="19" grpId="3" animBg="1"/>
      <p:bldP spid="19" grpId="4" animBg="1"/>
      <p:bldP spid="19" grpId="5" animBg="1"/>
      <p:bldP spid="19" grpId="6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lum contrast="30000"/>
          </a:blip>
          <a:srcRect t="18161" r="24661" b="12289"/>
          <a:stretch>
            <a:fillRect/>
          </a:stretch>
        </p:blipFill>
        <p:spPr>
          <a:xfrm>
            <a:off x="425450" y="1210945"/>
            <a:ext cx="6496050" cy="41427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sigint3.js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sp>
        <p:nvSpPr>
          <p:cNvPr id="5" name="Texto Explicativo 1 7"/>
          <p:cNvSpPr/>
          <p:nvPr/>
        </p:nvSpPr>
        <p:spPr>
          <a:xfrm>
            <a:off x="7185660" y="32658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38221"/>
              <a:gd name="adj4" fmla="val -197688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Recebe argumentos do Console</a:t>
            </a:r>
          </a:p>
        </p:txBody>
      </p:sp>
      <p:sp>
        <p:nvSpPr>
          <p:cNvPr id="7" name="Texto Explicativo 1 7"/>
          <p:cNvSpPr/>
          <p:nvPr/>
        </p:nvSpPr>
        <p:spPr>
          <a:xfrm>
            <a:off x="7298690" y="33928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32259"/>
              <a:gd name="adj4" fmla="val -182910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O que faz essa chamada?</a:t>
            </a:r>
          </a:p>
        </p:txBody>
      </p:sp>
      <p:sp>
        <p:nvSpPr>
          <p:cNvPr id="46" name="Texto Explicativo 1 7"/>
          <p:cNvSpPr/>
          <p:nvPr/>
        </p:nvSpPr>
        <p:spPr>
          <a:xfrm>
            <a:off x="6461125" y="14624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57259"/>
              <a:gd name="adj4" fmla="val -144259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Ela devolve uma função e esta será o callback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758950" y="4030980"/>
            <a:ext cx="406400" cy="158115"/>
          </a:xfrm>
          <a:prstGeom prst="rect">
            <a:avLst/>
          </a:prstGeom>
          <a:noFill/>
          <a:ln w="28575">
            <a:solidFill>
              <a:srgbClr val="FF00F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o Explicativo 1 7"/>
          <p:cNvSpPr/>
          <p:nvPr/>
        </p:nvSpPr>
        <p:spPr>
          <a:xfrm>
            <a:off x="5509895" y="89344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89471"/>
              <a:gd name="adj4" fmla="val -184425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Closure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um "puxadinho" do escopo da função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8400" y="5088890"/>
            <a:ext cx="1778000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84500" y="5097780"/>
            <a:ext cx="1129030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870450" y="3872865"/>
            <a:ext cx="406400" cy="158115"/>
          </a:xfrm>
          <a:prstGeom prst="rect">
            <a:avLst/>
          </a:prstGeom>
          <a:noFill/>
          <a:ln w="28575">
            <a:solidFill>
              <a:srgbClr val="FF00F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060450" y="3540125"/>
            <a:ext cx="5721350" cy="1298575"/>
            <a:chOff x="1670" y="5575"/>
            <a:chExt cx="9010" cy="2045"/>
          </a:xfrm>
        </p:grpSpPr>
        <p:cxnSp>
          <p:nvCxnSpPr>
            <p:cNvPr id="37" name="Elbow Connector 36"/>
            <p:cNvCxnSpPr/>
            <p:nvPr/>
          </p:nvCxnSpPr>
          <p:spPr>
            <a:xfrm flipV="1">
              <a:off x="1677" y="5585"/>
              <a:ext cx="9003" cy="282"/>
            </a:xfrm>
            <a:prstGeom prst="bentConnector3">
              <a:avLst>
                <a:gd name="adj1" fmla="val 11018"/>
              </a:avLst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1677" y="5860"/>
              <a:ext cx="3" cy="1760"/>
            </a:xfrm>
            <a:prstGeom prst="line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80" y="5575"/>
              <a:ext cx="0" cy="1848"/>
            </a:xfrm>
            <a:prstGeom prst="line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1670" y="7423"/>
              <a:ext cx="9010" cy="177"/>
            </a:xfrm>
            <a:prstGeom prst="line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2032000" y="3392805"/>
            <a:ext cx="406400" cy="1581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447800" y="3719830"/>
            <a:ext cx="406400" cy="158115"/>
          </a:xfrm>
          <a:prstGeom prst="rect">
            <a:avLst/>
          </a:prstGeom>
          <a:noFill/>
          <a:ln w="28575">
            <a:solidFill>
              <a:srgbClr val="FF00F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Texto Explicativo 1 7"/>
          <p:cNvSpPr/>
          <p:nvPr/>
        </p:nvSpPr>
        <p:spPr>
          <a:xfrm>
            <a:off x="7070725" y="17418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60625"/>
              <a:gd name="adj4" fmla="val -12152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Variável livre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não é definida no escopo desta função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5" grpId="3" animBg="1"/>
      <p:bldP spid="5" grpId="4" animBg="1"/>
      <p:bldP spid="5" grpId="5" animBg="1"/>
      <p:bldP spid="5" grpId="6" bldLvl="0" animBg="1"/>
      <p:bldP spid="5" grpId="7" bldLvl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8" animBg="1"/>
      <p:bldP spid="48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6" grpId="0" animBg="1"/>
      <p:bldP spid="6" grpId="1" animBg="1"/>
      <p:bldP spid="8" grpId="0" animBg="1"/>
      <p:bldP spid="8" grpId="1" animBg="1"/>
      <p:bldP spid="49" grpId="0" animBg="1"/>
      <p:bldP spid="51" grpId="0" animBg="1"/>
      <p:bldP spid="47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(Closure)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9" name="Picture 8" descr="Screenshot_2016-04-06_15-51-04"/>
          <p:cNvPicPr>
            <a:picLocks noChangeAspect="1"/>
          </p:cNvPicPr>
          <p:nvPr/>
        </p:nvPicPr>
        <p:blipFill>
          <a:blip r:embed="rId1">
            <a:lum bright="-6000" contrast="18000"/>
          </a:blip>
          <a:srcRect l="31736" t="37654" r="32771" b="37654"/>
          <a:stretch>
            <a:fillRect/>
          </a:stretch>
        </p:blipFill>
        <p:spPr>
          <a:xfrm>
            <a:off x="894080" y="1693545"/>
            <a:ext cx="7055485" cy="269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619760" y="1105535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400" dirty="0" smtClean="0">
                <a:latin typeface="Arial" charset="0"/>
              </a:rPr>
              <a:t>O que acontece no código abaixo?</a:t>
            </a:r>
            <a:endParaRPr lang="x-none" sz="2400" dirty="0" smtClean="0">
              <a:latin typeface="Arial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11480" y="4605020"/>
            <a:ext cx="804481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i="1"/>
              <a:t>A closure is a </a:t>
            </a:r>
            <a:r>
              <a:rPr lang="en-US" sz="1600" b="1" i="1"/>
              <a:t>special kind of object</a:t>
            </a:r>
            <a:r>
              <a:rPr lang="en-US" sz="1600" i="1"/>
              <a:t> that combines two things: </a:t>
            </a:r>
            <a:r>
              <a:rPr lang="en-US" sz="1600" b="1" i="1"/>
              <a:t>a function</a:t>
            </a:r>
            <a:r>
              <a:rPr lang="en-US" sz="1600" i="1"/>
              <a:t>, and the </a:t>
            </a:r>
            <a:r>
              <a:rPr lang="en-US" sz="1600" b="1" i="1"/>
              <a:t>environment </a:t>
            </a:r>
            <a:r>
              <a:rPr lang="en-US" sz="1600" i="1"/>
              <a:t>in which that function was created. The environment consists of any local variables that were in-scope at the time that the closure was created. </a:t>
            </a:r>
            <a:endParaRPr lang="en-US" sz="1600" i="1"/>
          </a:p>
        </p:txBody>
      </p:sp>
      <p:sp>
        <p:nvSpPr>
          <p:cNvPr id="12" name="Text Box 11"/>
          <p:cNvSpPr txBox="1"/>
          <p:nvPr/>
        </p:nvSpPr>
        <p:spPr>
          <a:xfrm>
            <a:off x="3950970" y="5353685"/>
            <a:ext cx="4500245" cy="27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u="sng">
                <a:solidFill>
                  <a:srgbClr val="103CE0"/>
                </a:solidFill>
              </a:rPr>
              <a:t>https://developer.mozilla.org/en/docs/Web/JavaScript/Closures</a:t>
            </a:r>
            <a:endParaRPr lang="en-US" sz="1200" u="sng">
              <a:solidFill>
                <a:srgbClr val="103CE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 - CLOSURES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closure*.js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I/O não bloqueante</a:t>
            </a:r>
            <a:endParaRPr lang="x-none" altLang="en-US" sz="2800" cap="small" dirty="0">
              <a:latin typeface="Arial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01320" y="1420495"/>
            <a:ext cx="81127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‘</a:t>
            </a:r>
            <a:r>
              <a:rPr lang="en-US" sz="2400" b="1" i="1" dirty="0"/>
              <a:t>Node.js uses an event-driven, </a:t>
            </a:r>
            <a:r>
              <a:rPr lang="en-US" sz="2400" b="1" i="1" dirty="0">
                <a:solidFill>
                  <a:srgbClr val="00B0F0"/>
                </a:solidFill>
              </a:rPr>
              <a:t>non-blocking I/O model </a:t>
            </a:r>
            <a:r>
              <a:rPr lang="en-US" sz="2400" b="1" i="1" dirty="0"/>
              <a:t>that makes it lightweight and efficient</a:t>
            </a:r>
            <a:r>
              <a:rPr lang="en-US" sz="2400" b="1" i="1" dirty="0" smtClean="0"/>
              <a:t>’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1"/>
              </a:rPr>
              <a:t>nodejs.org</a:t>
            </a:r>
            <a:r>
              <a:rPr lang="en-US" sz="2400" dirty="0" smtClean="0"/>
              <a:t>)</a:t>
            </a:r>
            <a:endParaRPr lang="pt-BR" sz="2400" dirty="0" smtClean="0"/>
          </a:p>
        </p:txBody>
      </p:sp>
      <p:grpSp>
        <p:nvGrpSpPr>
          <p:cNvPr id="5" name="Grupo 4"/>
          <p:cNvGrpSpPr/>
          <p:nvPr/>
        </p:nvGrpSpPr>
        <p:grpSpPr>
          <a:xfrm>
            <a:off x="1226820" y="2484120"/>
            <a:ext cx="5411470" cy="2836545"/>
            <a:chOff x="1226820" y="2484120"/>
            <a:chExt cx="5411470" cy="2836545"/>
          </a:xfrm>
        </p:grpSpPr>
        <p:pic>
          <p:nvPicPr>
            <p:cNvPr id="3" name="Picture 2" descr="macac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6820" y="2484120"/>
              <a:ext cx="2216150" cy="283654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677285" y="3255645"/>
              <a:ext cx="2961005" cy="15544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x-none" altLang="pt-BR" sz="3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Lá vem você</a:t>
              </a:r>
              <a:endParaRPr lang="x-none" altLang="pt-BR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  <a:p>
              <a:r>
                <a:rPr lang="x-none" altLang="pt-BR" sz="3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complicar outra</a:t>
              </a:r>
              <a:endParaRPr lang="x-none" altLang="pt-BR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  <a:p>
              <a:r>
                <a:rPr lang="x-none" altLang="pt-BR" sz="3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vez!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I/O?</a:t>
            </a:r>
            <a:endParaRPr lang="x-none" altLang="en-US" sz="2800" cap="small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0230" y="1002665"/>
            <a:ext cx="5607685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altLang="en-US" dirty="0"/>
              <a:t>​</a:t>
            </a:r>
            <a:r>
              <a:rPr lang="pt-BR" altLang="en-US" sz="3600" dirty="0">
                <a:latin typeface="Arial" charset="0"/>
              </a:rPr>
              <a:t>w </a:t>
            </a:r>
            <a:r>
              <a:rPr lang="pt-BR" altLang="en-US" sz="3600" dirty="0" err="1">
                <a:latin typeface="Arial" charset="0"/>
              </a:rPr>
              <a:t>w</a:t>
            </a:r>
            <a:r>
              <a:rPr lang="pt-BR" altLang="en-US" sz="3600" dirty="0">
                <a:latin typeface="Arial" charset="0"/>
              </a:rPr>
              <a:t> </a:t>
            </a:r>
            <a:r>
              <a:rPr lang="pt-BR" altLang="en-US" sz="3600" dirty="0" err="1">
                <a:latin typeface="Arial" charset="0"/>
              </a:rPr>
              <a:t>w</a:t>
            </a:r>
            <a:r>
              <a:rPr lang="pt-BR" altLang="en-US" sz="3600" dirty="0">
                <a:latin typeface="Arial" charset="0"/>
              </a:rPr>
              <a:t> . A C E S </a:t>
            </a:r>
            <a:r>
              <a:rPr lang="pt-BR" altLang="en-US" sz="3600" dirty="0" err="1">
                <a:latin typeface="Arial" charset="0"/>
              </a:rPr>
              <a:t>S</a:t>
            </a:r>
            <a:r>
              <a:rPr lang="pt-BR" altLang="en-US" sz="3600" dirty="0">
                <a:latin typeface="Arial" charset="0"/>
              </a:rPr>
              <a:t> O . </a:t>
            </a:r>
            <a:r>
              <a:rPr lang="pt-BR" altLang="en-US" sz="3600" u="sng" dirty="0">
                <a:latin typeface="Arial" charset="0"/>
              </a:rPr>
              <a:t>i o</a:t>
            </a:r>
          </a:p>
        </p:txBody>
      </p:sp>
      <p:pic>
        <p:nvPicPr>
          <p:cNvPr id="8" name="Picture 7" descr="Screenshot - 29-03-2016 - 20:13: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120" y="1642745"/>
            <a:ext cx="6112510" cy="382143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7620000" y="3909695"/>
            <a:ext cx="1289685" cy="1554480"/>
            <a:chOff x="7620000" y="3909695"/>
            <a:chExt cx="1289685" cy="1554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5925" y="4590415"/>
              <a:ext cx="873760" cy="873760"/>
            </a:xfrm>
            <a:prstGeom prst="rect">
              <a:avLst/>
            </a:prstGeom>
          </p:spPr>
        </p:pic>
        <p:sp>
          <p:nvSpPr>
            <p:cNvPr id="20" name="Texto explicativo em elipse 19"/>
            <p:cNvSpPr/>
            <p:nvPr/>
          </p:nvSpPr>
          <p:spPr>
            <a:xfrm>
              <a:off x="7620000" y="3909695"/>
              <a:ext cx="831850" cy="599440"/>
            </a:xfrm>
            <a:prstGeom prst="wedgeEllipseCallout">
              <a:avLst>
                <a:gd name="adj1" fmla="val 42671"/>
                <a:gd name="adj2" fmla="val 674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altLang="pt-BR" dirty="0" err="1" smtClean="0">
                  <a:latin typeface="Arial" charset="0"/>
                </a:rPr>
                <a:t>oi?</a:t>
              </a:r>
              <a:endParaRPr lang="x-none" altLang="pt-BR" dirty="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1"/>
          <p:cNvSpPr>
            <a:spLocks noGrp="1"/>
          </p:cNvSpPr>
          <p:nvPr/>
        </p:nvSpPr>
        <p:spPr>
          <a:xfrm>
            <a:off x="739181" y="463652"/>
            <a:ext cx="6446419" cy="430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 sz="2800" cap="small" dirty="0" smtClean="0"/>
              <a:t>Setup do</a:t>
            </a:r>
            <a:r>
              <a:rPr lang="en-US" sz="2800" cap="small" dirty="0" smtClean="0"/>
              <a:t> Node.js</a:t>
            </a:r>
            <a:endParaRPr lang="en-US" sz="2800" cap="small" dirty="0"/>
          </a:p>
        </p:txBody>
      </p:sp>
      <p:sp>
        <p:nvSpPr>
          <p:cNvPr id="8" name="TextBox 7"/>
          <p:cNvSpPr txBox="1"/>
          <p:nvPr/>
        </p:nvSpPr>
        <p:spPr>
          <a:xfrm>
            <a:off x="739140" y="1480185"/>
            <a:ext cx="5931535" cy="17551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pt-BR" b="1"/>
              <a:t>Windows e Macintosh</a:t>
            </a:r>
            <a:endParaRPr lang="x-none" altLang="pt-BR" b="1"/>
          </a:p>
          <a:p>
            <a:pPr lvl="1" algn="l"/>
            <a:r>
              <a:rPr lang="x-none" altLang="pt-BR"/>
              <a:t>Instalador: </a:t>
            </a:r>
            <a:r>
              <a:rPr lang="x-none" altLang="pt-BR">
                <a:hlinkClick r:id="rId1" action="ppaction://hlinkfile"/>
              </a:rPr>
              <a:t>https://nodejs.org/en/download/</a:t>
            </a:r>
            <a:endParaRPr lang="x-none" altLang="pt-BR">
              <a:hlinkClick r:id="rId1" action="ppaction://hlinkfile"/>
            </a:endParaRPr>
          </a:p>
          <a:p>
            <a:pPr algn="l"/>
            <a:endParaRPr lang="x-none" altLang="pt-BR"/>
          </a:p>
          <a:p>
            <a:pPr algn="l"/>
            <a:r>
              <a:rPr lang="x-none" altLang="pt-BR" b="1"/>
              <a:t>Linux: </a:t>
            </a:r>
            <a:endParaRPr lang="x-none" altLang="pt-BR" b="1"/>
          </a:p>
          <a:p>
            <a:pPr lvl="1" algn="l"/>
            <a:r>
              <a:rPr lang="x-none" altLang="pt-BR"/>
              <a:t>Package Manager: </a:t>
            </a:r>
            <a:endParaRPr lang="x-none" altLang="pt-BR"/>
          </a:p>
          <a:p>
            <a:pPr lvl="1" algn="l"/>
            <a:r>
              <a:rPr lang="x-none" altLang="pt-BR">
                <a:hlinkClick r:id="rId2" action="ppaction://hlinkfile"/>
              </a:rPr>
              <a:t>https://nodejs.org/en/download/package-manager/</a:t>
            </a:r>
            <a:endParaRPr lang="x-none" altLang="pt-BR"/>
          </a:p>
        </p:txBody>
      </p:sp>
      <p:sp>
        <p:nvSpPr>
          <p:cNvPr id="10" name="TextBox 9"/>
          <p:cNvSpPr txBox="1"/>
          <p:nvPr/>
        </p:nvSpPr>
        <p:spPr>
          <a:xfrm>
            <a:off x="805815" y="4109085"/>
            <a:ext cx="5370830" cy="3835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pt-BR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node -v</a:t>
            </a:r>
            <a:endParaRPr lang="x-none" altLang="pt-BR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0" y="3644265"/>
            <a:ext cx="4135755" cy="383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/>
              <a:t>Abra seu prompt de comando e digite:</a:t>
            </a:r>
            <a:endParaRPr lang="x-none" altLang="pt-B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I/O ≈ Entrada/Saída (ou E/S)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62280" y="1102360"/>
            <a:ext cx="81127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Distância que o dado percorre em seu caminho desde a entrada até a saída</a:t>
            </a:r>
          </a:p>
        </p:txBody>
      </p:sp>
      <p:pic>
        <p:nvPicPr>
          <p:cNvPr id="6" name="Picture 5" descr="Screenshot - 29-03-2016 - 20:05:48"/>
          <p:cNvPicPr>
            <a:picLocks noChangeAspect="1"/>
          </p:cNvPicPr>
          <p:nvPr/>
        </p:nvPicPr>
        <p:blipFill>
          <a:blip r:embed="rId1"/>
          <a:srcRect l="16477" t="38848" r="17020" b="4404"/>
          <a:stretch>
            <a:fillRect/>
          </a:stretch>
        </p:blipFill>
        <p:spPr>
          <a:xfrm>
            <a:off x="955040" y="2097405"/>
            <a:ext cx="6590665" cy="351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2141" y="1265763"/>
            <a:ext cx="7613560" cy="3519317"/>
          </a:xfrm>
        </p:spPr>
        <p:txBody>
          <a:bodyPr>
            <a:normAutofit fontScale="87500" lnSpcReduction="20000"/>
          </a:bodyPr>
          <a:lstStyle/>
          <a:p>
            <a:r>
              <a:rPr lang="x-none" altLang="en-US" sz="2400" b="1" dirty="0" smtClean="0">
                <a:latin typeface="Arial" charset="0"/>
                <a:sym typeface="+mn-ea"/>
              </a:rPr>
              <a:t>I/O Tradicional, Bloqueante</a:t>
            </a:r>
            <a:endParaRPr lang="x-none" altLang="en-US" sz="2400" b="1" dirty="0" smtClean="0">
              <a:latin typeface="Arial" charset="0"/>
              <a:sym typeface="+mn-ea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var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 =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db.query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(“</a:t>
            </a:r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select x from </a:t>
            </a:r>
            <a:r>
              <a:rPr lang="en-US" sz="2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table_Y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”);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);</a:t>
            </a:r>
            <a:r>
              <a:rPr lang="en-US" sz="2400" dirty="0" smtClean="0">
                <a:solidFill>
                  <a:srgbClr val="92D05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espera por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result! </a:t>
            </a:r>
            <a:endParaRPr lang="en-US" sz="2400" dirty="0" smtClean="0">
              <a:solidFill>
                <a:srgbClr val="103CE0"/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doSomethingWithOutResult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();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execução é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x-none" altLang="en-US" sz="2400" b="1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bloqueada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!</a:t>
            </a:r>
            <a:endParaRPr lang="en-US" sz="2400" dirty="0" smtClean="0">
              <a:solidFill>
                <a:srgbClr val="103CE0"/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Arial" charset="0"/>
              <a:cs typeface="Consolas" pitchFamily="49" charset="0"/>
            </a:endParaRPr>
          </a:p>
          <a:p>
            <a:r>
              <a:rPr lang="x-none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I/O Não Bloqueante</a:t>
            </a:r>
            <a:endParaRPr lang="x-none" altLang="en-US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db.query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(“</a:t>
            </a:r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select x from </a:t>
            </a:r>
            <a:r>
              <a:rPr lang="en-US" sz="2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table_Y”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,function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 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){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	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);</a:t>
            </a:r>
            <a:r>
              <a:rPr lang="en-US" sz="2400" dirty="0" smtClean="0">
                <a:solidFill>
                  <a:srgbClr val="92D05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espera por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result!</a:t>
            </a:r>
            <a:endParaRPr lang="en-US" sz="2400" dirty="0" smtClean="0">
              <a:solidFill>
                <a:srgbClr val="103CE0"/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});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doSomethingWithOutResult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();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b="1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executa</a:t>
            </a:r>
            <a:r>
              <a:rPr lang="en-US" sz="2400" b="1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sem qualquer espera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7054215" y="1886585"/>
            <a:ext cx="2268220" cy="2232025"/>
            <a:chOff x="7054215" y="1886585"/>
            <a:chExt cx="2268220" cy="2232025"/>
          </a:xfrm>
        </p:grpSpPr>
        <p:pic>
          <p:nvPicPr>
            <p:cNvPr id="12" name="Picture 11" descr="chimpanz_macaco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7054215" y="2252345"/>
              <a:ext cx="1866265" cy="186626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197090" y="1886585"/>
              <a:ext cx="2125345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Agora, sim!</a:t>
              </a:r>
              <a:endParaRPr lang="x-none" altLang="pt-BR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730" y="1886585"/>
            <a:ext cx="4141470" cy="582295"/>
          </a:xfrm>
        </p:spPr>
        <p:txBody>
          <a:bodyPr/>
          <a:lstStyle/>
          <a:p>
            <a:r>
              <a:rPr lang="x-none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E o que ganhamos com essa trabalheira toda?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795" y="3063875"/>
            <a:ext cx="2286000" cy="200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 - 29-03-2016 - 20:05:48"/>
          <p:cNvPicPr>
            <a:picLocks noGrp="1" noChangeAspect="1"/>
          </p:cNvPicPr>
          <p:nvPr>
            <p:ph idx="1"/>
          </p:nvPr>
        </p:nvPicPr>
        <p:blipFill>
          <a:blip r:embed="rId1"/>
          <a:srcRect l="16477" t="38848" r="17020" b="4404"/>
          <a:stretch>
            <a:fillRect/>
          </a:stretch>
        </p:blipFill>
        <p:spPr>
          <a:xfrm>
            <a:off x="1064895" y="1037590"/>
            <a:ext cx="6846570" cy="427926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69900" y="361950"/>
            <a:ext cx="2734945" cy="39624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x-none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Onde estão os dados?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697730" y="2315845"/>
            <a:ext cx="768350" cy="365125"/>
          </a:xfrm>
          <a:prstGeom prst="rect">
            <a:avLst/>
          </a:prstGeom>
          <a:noFill/>
          <a:ln w="38100">
            <a:solidFill>
              <a:srgbClr val="FF00FF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98875" y="2860675"/>
            <a:ext cx="768350" cy="365125"/>
          </a:xfrm>
          <a:prstGeom prst="rect">
            <a:avLst/>
          </a:prstGeom>
          <a:noFill/>
          <a:ln w="38100">
            <a:solidFill>
              <a:srgbClr val="39FF1F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2854325"/>
            <a:ext cx="499745" cy="365125"/>
          </a:xfrm>
          <a:prstGeom prst="rect">
            <a:avLst/>
          </a:prstGeom>
          <a:noFill/>
          <a:ln w="38100">
            <a:solidFill>
              <a:srgbClr val="FAE604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24810" y="4520565"/>
            <a:ext cx="3855085" cy="770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72845" y="2602865"/>
            <a:ext cx="1297305" cy="365125"/>
          </a:xfrm>
          <a:prstGeom prst="rect">
            <a:avLst/>
          </a:prstGeom>
          <a:noFill/>
          <a:ln w="38100">
            <a:solidFill>
              <a:srgbClr val="4AF6E4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3" grpId="8" animBg="1"/>
      <p:bldP spid="3" grpId="9" animBg="1"/>
      <p:bldP spid="3" grpId="10" animBg="1"/>
      <p:bldP spid="3" grpId="11" animBg="1"/>
      <p:bldP spid="3" grpId="12" animBg="1"/>
      <p:bldP spid="3" grpId="13" animBg="1"/>
      <p:bldP spid="3" grpId="14" animBg="1"/>
      <p:bldP spid="3" grpId="15" animBg="1"/>
      <p:bldP spid="3" grpId="16" animBg="1"/>
      <p:bldP spid="3" grpId="17" animBg="1"/>
      <p:bldP spid="3" grpId="18" bldLvl="0" animBg="1"/>
      <p:bldP spid="4" grpId="0" bldLvl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4" grpId="7" animBg="1"/>
      <p:bldP spid="4" grpId="8" animBg="1"/>
      <p:bldP spid="4" grpId="9" animBg="1"/>
      <p:bldP spid="4" grpId="10" animBg="1"/>
      <p:bldP spid="4" grpId="11" animBg="1"/>
      <p:bldP spid="4" grpId="12" animBg="1"/>
      <p:bldP spid="4" grpId="13" animBg="1"/>
      <p:bldP spid="4" grpId="14" animBg="1"/>
      <p:bldP spid="4" grpId="15" animBg="1"/>
      <p:bldP spid="4" grpId="16" animBg="1"/>
      <p:bldP spid="4" grpId="17" animBg="1"/>
      <p:bldP spid="4" grpId="18" bldLvl="0" animBg="1"/>
      <p:bldP spid="5" grpId="0" bldLvl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5" grpId="13" animBg="1"/>
      <p:bldP spid="5" grpId="14" animBg="1"/>
      <p:bldP spid="5" grpId="15" animBg="1"/>
      <p:bldP spid="5" grpId="16" animBg="1"/>
      <p:bldP spid="5" grpId="17" animBg="1"/>
      <p:bldP spid="5" grpId="18" bldLvl="0" animBg="1"/>
      <p:bldP spid="7" grpId="0" bldLvl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  <p:bldP spid="7" grpId="14" animBg="1"/>
      <p:bldP spid="7" grpId="15" animBg="1"/>
      <p:bldP spid="7" grpId="16" animBg="1"/>
      <p:bldP spid="7" grpId="17" animBg="1"/>
      <p:bldP spid="7" grpId="18" bldLvl="0" animBg="1"/>
      <p:bldP spid="8" grpId="0" bldLvl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8" grpId="8" animBg="1"/>
      <p:bldP spid="8" grpId="9" animBg="1"/>
      <p:bldP spid="8" grpId="10" animBg="1"/>
      <p:bldP spid="8" grpId="11" animBg="1"/>
      <p:bldP spid="8" grpId="12" animBg="1"/>
      <p:bldP spid="8" grpId="13" animBg="1"/>
      <p:bldP spid="8" grpId="14" animBg="1"/>
      <p:bldP spid="8" grpId="15" animBg="1"/>
      <p:bldP spid="8" grpId="16" animBg="1"/>
      <p:bldP spid="8" grpId="17" animBg="1"/>
      <p:bldP spid="8" grpId="18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shot_2016-03-30_17-45-0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5280" y="1296670"/>
            <a:ext cx="5414010" cy="30454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008505" y="4558030"/>
            <a:ext cx="400621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Ryan Dahl: Introduction to Node.js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447165" y="4923790"/>
            <a:ext cx="541909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u="sng">
                <a:solidFill>
                  <a:srgbClr val="103CE0"/>
                </a:solidFill>
              </a:rPr>
              <a:t>https://www.youtube.com/watch?v=M-sc73Y-zQA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o Cache L1 é...</a:t>
            </a:r>
            <a:endParaRPr lang="x-none" altLang="en-US" sz="2800" cap="small" baseline="30000" dirty="0" err="1" smtClean="0">
              <a:latin typeface="Arial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pegar um documento sobre a sua mesa</a:t>
            </a:r>
          </a:p>
        </p:txBody>
      </p:sp>
      <p:pic>
        <p:nvPicPr>
          <p:cNvPr id="43010" name="Picture 43009" descr="node-1.png"/>
          <p:cNvPicPr>
            <a:picLocks noChangeAspect="1"/>
          </p:cNvPicPr>
          <p:nvPr/>
        </p:nvPicPr>
        <p:blipFill>
          <a:blip r:embed="rId1"/>
          <a:srcRect l="1009" t="32843" r="41792" b="26796"/>
          <a:stretch>
            <a:fillRect/>
          </a:stretch>
        </p:blipFill>
        <p:spPr>
          <a:xfrm>
            <a:off x="2621598" y="1794193"/>
            <a:ext cx="3900805" cy="212661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2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o Cache L2 é...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pegar um documento em uma gaveta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3" name="Picture 2" descr="node-2.png"/>
          <p:cNvPicPr>
            <a:picLocks noChangeAspect="1"/>
          </p:cNvPicPr>
          <p:nvPr/>
        </p:nvPicPr>
        <p:blipFill>
          <a:blip r:embed="rId2"/>
          <a:srcRect l="4797" t="30811" r="42802" b="27666"/>
          <a:stretch>
            <a:fillRect/>
          </a:stretch>
        </p:blipFill>
        <p:spPr>
          <a:xfrm>
            <a:off x="2828290" y="1699895"/>
            <a:ext cx="3629025" cy="222313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a RAM é...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pegar um documento em um armário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" name="Picture 3" descr="node-3.png"/>
          <p:cNvPicPr>
            <a:picLocks noChangeAspect="1"/>
          </p:cNvPicPr>
          <p:nvPr/>
        </p:nvPicPr>
        <p:blipFill>
          <a:blip r:embed="rId2"/>
          <a:srcRect l="6059" t="15686" r="11742" b="25490"/>
          <a:stretch>
            <a:fillRect/>
          </a:stretch>
        </p:blipFill>
        <p:spPr>
          <a:xfrm>
            <a:off x="2828290" y="893445"/>
            <a:ext cx="5712460" cy="315912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o Disco e a Rede é...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6083" name="Picture 46082" descr="node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591820"/>
            <a:ext cx="6062980" cy="468503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  <a:sym typeface="+mn-ea"/>
              </a:rPr>
              <a:t>Acessar o Disco e a Rede é...</a:t>
            </a:r>
            <a:endParaRPr lang="x-none" altLang="en-US" sz="2800" cap="small" dirty="0" err="1" smtClean="0"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6083" name="Picture 46082" descr="node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591820"/>
            <a:ext cx="6062980" cy="468503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6" name="Freeform 5"/>
          <p:cNvSpPr/>
          <p:nvPr/>
        </p:nvSpPr>
        <p:spPr>
          <a:xfrm>
            <a:off x="3357245" y="2061210"/>
            <a:ext cx="1277620" cy="1203325"/>
          </a:xfrm>
          <a:custGeom>
            <a:avLst/>
            <a:gdLst>
              <a:gd name="connisteX0" fmla="*/ 1277351 w 1277351"/>
              <a:gd name="connsiteY0" fmla="*/ 1203321 h 1203321"/>
              <a:gd name="connisteX1" fmla="*/ 18146 w 1277351"/>
              <a:gd name="connsiteY1" fmla="*/ 123821 h 1203321"/>
              <a:gd name="connisteX2" fmla="*/ 632191 w 1277351"/>
              <a:gd name="connsiteY2" fmla="*/ 60321 h 12033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277352" h="1203322">
                <a:moveTo>
                  <a:pt x="1277352" y="1203322"/>
                </a:moveTo>
                <a:cubicBezTo>
                  <a:pt x="1013192" y="988692"/>
                  <a:pt x="147052" y="352422"/>
                  <a:pt x="18147" y="123822"/>
                </a:cubicBezTo>
                <a:cubicBezTo>
                  <a:pt x="-110758" y="-104778"/>
                  <a:pt x="484237" y="51432"/>
                  <a:pt x="632192" y="6032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DEMONSTRAÇÃO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Console Interativo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  <a:sym typeface="+mn-ea"/>
              </a:rPr>
              <a:t>Acessar o Disco e a Rede é...</a:t>
            </a:r>
            <a:endParaRPr lang="x-none" altLang="en-US" sz="2800" cap="small" dirty="0" err="1" smtClean="0"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6083" name="Picture 46082" descr="node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591820"/>
            <a:ext cx="6062980" cy="468503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6" name="Freeform 5"/>
          <p:cNvSpPr/>
          <p:nvPr/>
        </p:nvSpPr>
        <p:spPr>
          <a:xfrm>
            <a:off x="3357245" y="2061210"/>
            <a:ext cx="1277620" cy="1203325"/>
          </a:xfrm>
          <a:custGeom>
            <a:avLst/>
            <a:gdLst>
              <a:gd name="connisteX0" fmla="*/ 1277351 w 1277351"/>
              <a:gd name="connsiteY0" fmla="*/ 1203321 h 1203321"/>
              <a:gd name="connisteX1" fmla="*/ 18146 w 1277351"/>
              <a:gd name="connsiteY1" fmla="*/ 123821 h 1203321"/>
              <a:gd name="connisteX2" fmla="*/ 632191 w 1277351"/>
              <a:gd name="connsiteY2" fmla="*/ 60321 h 12033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277352" h="1203322">
                <a:moveTo>
                  <a:pt x="1277352" y="1203322"/>
                </a:moveTo>
                <a:cubicBezTo>
                  <a:pt x="1013192" y="988692"/>
                  <a:pt x="147052" y="352422"/>
                  <a:pt x="18147" y="123822"/>
                </a:cubicBezTo>
                <a:cubicBezTo>
                  <a:pt x="-110758" y="-104778"/>
                  <a:pt x="484237" y="51432"/>
                  <a:pt x="632192" y="6032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571240" y="2072640"/>
            <a:ext cx="1053465" cy="1181100"/>
          </a:xfrm>
          <a:custGeom>
            <a:avLst/>
            <a:gdLst>
              <a:gd name="connisteX0" fmla="*/ 386961 w 1053711"/>
              <a:gd name="connsiteY0" fmla="*/ 27067 h 1180862"/>
              <a:gd name="connisteX1" fmla="*/ 26916 w 1053711"/>
              <a:gd name="connsiteY1" fmla="*/ 143907 h 1180862"/>
              <a:gd name="connisteX2" fmla="*/ 1053711 w 1053711"/>
              <a:gd name="connsiteY2" fmla="*/ 1180862 h 118086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053711" h="1180862">
                <a:moveTo>
                  <a:pt x="386961" y="27067"/>
                </a:moveTo>
                <a:cubicBezTo>
                  <a:pt x="294251" y="29607"/>
                  <a:pt x="-106434" y="-86598"/>
                  <a:pt x="26916" y="143907"/>
                </a:cubicBezTo>
                <a:cubicBezTo>
                  <a:pt x="160266" y="374412"/>
                  <a:pt x="840986" y="975757"/>
                  <a:pt x="1053711" y="118086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ir buscar um documento no Japão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Tempos de Acesso...</a:t>
            </a:r>
          </a:p>
        </p:txBody>
      </p:sp>
      <p:graphicFrame>
        <p:nvGraphicFramePr>
          <p:cNvPr id="4" name="Table 3"/>
          <p:cNvGraphicFramePr/>
          <p:nvPr/>
        </p:nvGraphicFramePr>
        <p:xfrm>
          <a:off x="1371600" y="1714500"/>
          <a:ext cx="639953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/>
                <a:gridCol w="319976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Acesso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Ciclos de CPU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3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14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250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Disco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41.000.000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240.000.000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2008505" y="4558030"/>
            <a:ext cx="400621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Ryan Dahl: Introduction to Node.js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47165" y="4923790"/>
            <a:ext cx="541909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u="sng">
                <a:solidFill>
                  <a:srgbClr val="103CE0"/>
                </a:solidFill>
              </a:rPr>
              <a:t>https://www.youtube.com/watch?v=M-sc73Y-zQA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Tempos de Acesso...</a:t>
            </a:r>
          </a:p>
        </p:txBody>
      </p:sp>
      <p:graphicFrame>
        <p:nvGraphicFramePr>
          <p:cNvPr id="4" name="Table 3"/>
          <p:cNvGraphicFramePr/>
          <p:nvPr/>
        </p:nvGraphicFramePr>
        <p:xfrm>
          <a:off x="1371600" y="1714500"/>
          <a:ext cx="639953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/>
                <a:gridCol w="319976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Acesso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Ciclos de CPU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3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14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250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Disco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41.000.000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Rede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240.000.000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2008505" y="4558030"/>
            <a:ext cx="400621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Ryan Dahl: Introduction to Node.js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47165" y="4923790"/>
            <a:ext cx="541909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u="sng">
                <a:solidFill>
                  <a:srgbClr val="103CE0"/>
                </a:solidFill>
              </a:rPr>
              <a:t>https://www.youtube.com/watch?v=M-sc73Y-zQA</a:t>
            </a:r>
          </a:p>
        </p:txBody>
      </p:sp>
      <p:sp>
        <p:nvSpPr>
          <p:cNvPr id="3" name="Left Brace 2"/>
          <p:cNvSpPr/>
          <p:nvPr/>
        </p:nvSpPr>
        <p:spPr>
          <a:xfrm>
            <a:off x="1059815" y="3248660"/>
            <a:ext cx="183515" cy="7664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8735" y="3318510"/>
            <a:ext cx="10210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x-none" altLang="en-US">
                <a:latin typeface="Arial" charset="0"/>
              </a:rPr>
              <a:t>blocking</a:t>
            </a:r>
            <a:endParaRPr lang="x-none" altLang="en-US">
              <a:latin typeface="Arial" charset="0"/>
            </a:endParaRPr>
          </a:p>
          <a:p>
            <a:pPr algn="r"/>
            <a:r>
              <a:rPr lang="x-none" altLang="en-US">
                <a:latin typeface="Arial" charset="0"/>
              </a:rPr>
              <a:t>I/O</a:t>
            </a:r>
          </a:p>
        </p:txBody>
      </p:sp>
      <p:sp>
        <p:nvSpPr>
          <p:cNvPr id="6" name="Left Brace 5"/>
          <p:cNvSpPr/>
          <p:nvPr/>
        </p:nvSpPr>
        <p:spPr>
          <a:xfrm flipH="1">
            <a:off x="7837170" y="1732915"/>
            <a:ext cx="269875" cy="1517015"/>
          </a:xfrm>
          <a:prstGeom prst="leftBrace">
            <a:avLst>
              <a:gd name="adj1" fmla="val 8333"/>
              <a:gd name="adj2" fmla="val 4913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8107045" y="2044065"/>
            <a:ext cx="10210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x-none" altLang="en-US">
                <a:latin typeface="Arial" charset="0"/>
              </a:rPr>
              <a:t>non-</a:t>
            </a:r>
            <a:endParaRPr lang="x-none" altLang="en-US">
              <a:latin typeface="Arial" charset="0"/>
            </a:endParaRPr>
          </a:p>
          <a:p>
            <a:pPr algn="r"/>
            <a:r>
              <a:rPr lang="x-none" altLang="en-US">
                <a:latin typeface="Arial" charset="0"/>
              </a:rPr>
              <a:t>blocking</a:t>
            </a:r>
            <a:endParaRPr lang="x-none" altLang="en-US">
              <a:latin typeface="Arial" charset="0"/>
            </a:endParaRPr>
          </a:p>
          <a:p>
            <a:pPr algn="r"/>
            <a:r>
              <a:rPr lang="x-none" altLang="en-US">
                <a:latin typeface="Arial" charset="0"/>
              </a:rPr>
              <a:t>I/O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6045" y="1466850"/>
            <a:ext cx="4286250" cy="3219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server.js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server.js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6211" t="12328" r="9209" b="44881"/>
          <a:stretch>
            <a:fillRect/>
          </a:stretch>
        </p:blipFill>
        <p:spPr>
          <a:xfrm>
            <a:off x="186690" y="1194435"/>
            <a:ext cx="8791575" cy="3527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5280" y="4953635"/>
            <a:ext cx="825500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>
                <a:hlinkClick r:id="rId2" tooltip=""/>
              </a:rPr>
              <a:t>http://imasters.com.br/artigo/22016/javascript/o-que-exatamente-e-o-nodejs/</a:t>
            </a:r>
            <a:endParaRPr lang="pt-BR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algn="just"/>
            <a:r>
              <a:rPr lang="pt-BR" altLang="en-US" sz="1800">
                <a:solidFill>
                  <a:srgbClr val="00B050"/>
                </a:solidFill>
                <a:cs typeface="OpenSymbol" charset="0"/>
              </a:rPr>
              <a:t>✔</a:t>
            </a:r>
            <a:r>
              <a:rPr lang="pt-BR" altLang="en-US" sz="1800">
                <a:cs typeface="OpenSymbol" charset="0"/>
              </a:rPr>
              <a:t> </a:t>
            </a:r>
            <a:r>
              <a:rPr lang="pt-BR" altLang="en-US" sz="1800" b="1"/>
              <a:t>Uma API RESTful</a:t>
            </a:r>
            <a:r>
              <a:rPr lang="pt-BR" altLang="en-US" sz="1800"/>
              <a:t> </a:t>
            </a:r>
            <a:r>
              <a:rPr lang="x-none" altLang="pt-BR" sz="1800"/>
              <a:t>- tratar dezenas de milhares de conexões. Ela também não requer um grande volume de lógica; ela simplesmente procura valores em um banco de dados e monta uma resposta.</a:t>
            </a:r>
            <a:endParaRPr lang="x-none" altLang="pt-BR" sz="1800"/>
          </a:p>
          <a:p>
            <a:pPr algn="just"/>
            <a:endParaRPr lang="x-none" altLang="pt-BR" sz="2000"/>
          </a:p>
          <a:p>
            <a:pPr algn="just"/>
            <a:r>
              <a:rPr lang="pt-BR" altLang="en-US" sz="1800">
                <a:solidFill>
                  <a:srgbClr val="00B050"/>
                </a:solidFill>
                <a:cs typeface="OpenSymbol" charset="0"/>
                <a:sym typeface="+mn-ea"/>
              </a:rPr>
              <a:t>✔</a:t>
            </a:r>
            <a:r>
              <a:rPr lang="pt-BR" altLang="en-US" sz="1800">
                <a:cs typeface="OpenSymbol" charset="0"/>
                <a:sym typeface="+mn-ea"/>
              </a:rPr>
              <a:t> </a:t>
            </a:r>
            <a:r>
              <a:rPr lang="pt-BR" altLang="en-US" sz="1800" b="1"/>
              <a:t>Fila</a:t>
            </a:r>
            <a:r>
              <a:rPr lang="x-none" altLang="pt-BR" sz="1800" b="1"/>
              <a:t>s de tarefas</a:t>
            </a:r>
            <a:r>
              <a:rPr lang="pt-BR" altLang="en-US" sz="1800"/>
              <a:t> </a:t>
            </a:r>
            <a:r>
              <a:rPr lang="x-none" altLang="pt-BR" sz="1800"/>
              <a:t>- modelo de I/O bloqueante - </a:t>
            </a:r>
            <a:r>
              <a:rPr lang="pt-BR" altLang="en-US" sz="1800"/>
              <a:t>2000 </a:t>
            </a:r>
            <a:r>
              <a:rPr lang="x-none" altLang="pt-BR" sz="1800"/>
              <a:t>tweets </a:t>
            </a:r>
            <a:r>
              <a:rPr lang="pt-BR" altLang="en-US" sz="1800"/>
              <a:t>por segundo </a:t>
            </a:r>
            <a:r>
              <a:rPr lang="x-none" altLang="pt-BR" sz="1800"/>
              <a:t>requereria </a:t>
            </a:r>
            <a:r>
              <a:rPr lang="pt-BR" altLang="en-US" sz="1800"/>
              <a:t>500 servidores. Uma máquina com Node, </a:t>
            </a:r>
            <a:r>
              <a:rPr lang="x-none" altLang="pt-BR" sz="1800"/>
              <a:t>que trata </a:t>
            </a:r>
            <a:r>
              <a:rPr lang="pt-BR" altLang="en-US" sz="1800"/>
              <a:t>50.000 tweets por segundo, requer somente 20 servidores.</a:t>
            </a:r>
            <a:endParaRPr lang="pt-BR" altLang="en-US" sz="1800"/>
          </a:p>
          <a:p>
            <a:pPr algn="just"/>
            <a:endParaRPr lang="pt-BR" altLang="en-US" sz="2000"/>
          </a:p>
          <a:p>
            <a:pPr algn="just"/>
            <a:r>
              <a:rPr lang="pt-BR" altLang="en-US" sz="1800">
                <a:solidFill>
                  <a:srgbClr val="00B050"/>
                </a:solidFill>
                <a:cs typeface="OpenSymbol" charset="0"/>
                <a:sym typeface="+mn-ea"/>
              </a:rPr>
              <a:t>✔</a:t>
            </a:r>
            <a:r>
              <a:rPr lang="pt-BR" altLang="en-US" sz="1800">
                <a:cs typeface="OpenSymbol" charset="0"/>
                <a:sym typeface="+mn-ea"/>
              </a:rPr>
              <a:t> </a:t>
            </a:r>
            <a:r>
              <a:rPr lang="pt-BR" altLang="en-US" sz="1800" b="1"/>
              <a:t>Servidor de arquivos de imagem</a:t>
            </a:r>
            <a:r>
              <a:rPr lang="pt-BR" altLang="en-US" sz="1800"/>
              <a:t> </a:t>
            </a:r>
            <a:r>
              <a:rPr lang="x-none" altLang="pt-BR" sz="1800"/>
              <a:t>-</a:t>
            </a:r>
            <a:r>
              <a:rPr lang="pt-BR" altLang="en-US" sz="1800"/>
              <a:t> </a:t>
            </a:r>
            <a:r>
              <a:rPr lang="x-none" altLang="pt-BR" sz="1800"/>
              <a:t>redução do</a:t>
            </a:r>
            <a:r>
              <a:rPr lang="pt-BR" altLang="en-US" sz="1800"/>
              <a:t> número de servidores necessários para servir arquivos estáticos, como imagens, arquivos .js e arquivos .css.</a:t>
            </a:r>
            <a:endParaRPr lang="pt-BR" altLang="en-US" sz="1800"/>
          </a:p>
          <a:p>
            <a:pPr algn="just"/>
            <a:endParaRPr lang="pt-BR" altLang="en-US" sz="1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p>
            <a:r>
              <a:rPr lang="x-none" altLang="en-US" sz="2800" cap="small" dirty="0" smtClean="0">
                <a:latin typeface="Arial" charset="0"/>
              </a:rPr>
              <a:t>Node.js: quando usar, quando não?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algn="just"/>
            <a:r>
              <a:rPr sz="2000">
                <a:solidFill>
                  <a:srgbClr val="FF0000"/>
                </a:solidFill>
                <a:cs typeface="OpenSymbol" charset="0"/>
              </a:rPr>
              <a:t>✘ </a:t>
            </a:r>
            <a:r>
              <a:rPr sz="1800" b="1"/>
              <a:t>Páginas criadas dinamicamente </a:t>
            </a:r>
            <a:r>
              <a:rPr sz="1800"/>
              <a:t>– Atualmente, o Node não fornece uma forma padrão para criar páginas dinâmicas. </a:t>
            </a:r>
            <a:endParaRPr sz="1800"/>
          </a:p>
          <a:p>
            <a:pPr algn="just"/>
            <a:endParaRPr sz="1800"/>
          </a:p>
          <a:p>
            <a:pPr algn="just"/>
            <a:r>
              <a:rPr sz="2000">
                <a:solidFill>
                  <a:srgbClr val="FF0000"/>
                </a:solidFill>
                <a:cs typeface="OpenSymbol" charset="0"/>
              </a:rPr>
              <a:t>✘ </a:t>
            </a:r>
            <a:r>
              <a:rPr sz="1800" b="1"/>
              <a:t>Aplicativos pesados em bancos de dados relacionais </a:t>
            </a:r>
            <a:r>
              <a:rPr sz="1800"/>
              <a:t>– O Node foi projetado para ser rápido, assíncrono e sem bloqueio. Os bancos de dados são síncronos e com bloqueio</a:t>
            </a:r>
            <a:endParaRPr lang="pt-BR" altLang="en-US" sz="1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p>
            <a:r>
              <a:rPr lang="x-none" altLang="en-US" sz="2800" cap="small" dirty="0" smtClean="0">
                <a:latin typeface="Arial" charset="0"/>
              </a:rPr>
              <a:t>Node.js: quando usar, quando não?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pt-BR" altLang="en-US" sz="2800" cap="small" dirty="0" smtClean="0">
                <a:latin typeface="Arial" charset="0"/>
              </a:rPr>
              <a:t>Um último recado...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15" name="Picture 2" descr="http://www.forbot.pl/forum/download.php?id=288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3" y="2410310"/>
            <a:ext cx="6568101" cy="301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570999" y="1541632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código é o rei!</a:t>
            </a:r>
            <a:endParaRPr lang="pt-B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5900" y="708906"/>
            <a:ext cx="2328508" cy="21732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5490" y="4400550"/>
            <a:ext cx="1981835" cy="1238885"/>
          </a:xfrm>
          <a:prstGeom prst="rect">
            <a:avLst/>
          </a:prstGeom>
        </p:spPr>
      </p:pic>
      <p:pic>
        <p:nvPicPr>
          <p:cNvPr id="57349" name="Picture 57348" descr="Silver_Chrome_Counter_Desk_Top_Bell_262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0" y="717550"/>
            <a:ext cx="2675890" cy="259651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5" name="Text Box 4"/>
          <p:cNvSpPr txBox="1"/>
          <p:nvPr/>
        </p:nvSpPr>
        <p:spPr>
          <a:xfrm>
            <a:off x="1657350" y="3676650"/>
            <a:ext cx="5595620" cy="11887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process.on('PRESENTATIONEND', function() {</a:t>
            </a:r>
            <a:endParaRPr lang="x-none" dirty="0" err="1" smtClean="0">
              <a:solidFill>
                <a:srgbClr val="FFFF00"/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    console.log('Obrigado!');</a:t>
            </a:r>
            <a:endParaRPr lang="x-none" dirty="0" err="1" smtClean="0">
              <a:solidFill>
                <a:srgbClr val="FFFF00"/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    process.exit(1);</a:t>
            </a:r>
            <a:endParaRPr lang="x-none" dirty="0" err="1" smtClean="0">
              <a:solidFill>
                <a:srgbClr val="FFFF00"/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});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2289" descr="repl-d.png"/>
          <p:cNvPicPr>
            <a:picLocks noChangeAspect="1"/>
          </p:cNvPicPr>
          <p:nvPr/>
        </p:nvPicPr>
        <p:blipFill>
          <a:blip r:embed="rId1"/>
          <a:srcRect l="3039" t="7571" b="9891"/>
          <a:stretch>
            <a:fillRect/>
          </a:stretch>
        </p:blipFill>
        <p:spPr>
          <a:xfrm>
            <a:off x="2527300" y="1016000"/>
            <a:ext cx="3039110" cy="386270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2289" name="Picture 12288" descr="repl-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47165"/>
            <a:ext cx="1898650" cy="294259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Console Interativo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1762125"/>
            <a:ext cx="5153025" cy="2580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en-US" sz="2800" cap="small" dirty="0" err="1" smtClean="0"/>
              <a:t>Por</a:t>
            </a:r>
            <a:r>
              <a:rPr lang="en-US" sz="2800" cap="small" dirty="0" smtClean="0"/>
              <a:t> </a:t>
            </a:r>
            <a:r>
              <a:rPr lang="en-US" sz="2800" cap="small" dirty="0" err="1" smtClean="0"/>
              <a:t>quê</a:t>
            </a:r>
            <a:r>
              <a:rPr lang="en-US" sz="2800" cap="small" dirty="0" smtClean="0"/>
              <a:t> Node.js?</a:t>
            </a:r>
            <a:endParaRPr lang="en-US" sz="2800" cap="small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39182" y="1420721"/>
            <a:ext cx="7361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‘</a:t>
            </a:r>
            <a:r>
              <a:rPr lang="en-US" sz="2400" b="1" i="1" dirty="0"/>
              <a:t>Node's goal is to provide an easy way to build </a:t>
            </a:r>
            <a:r>
              <a:rPr lang="en-US" sz="2400" b="1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scalable </a:t>
            </a:r>
            <a:r>
              <a:rPr lang="en-US" sz="2400" b="1" i="1" dirty="0"/>
              <a:t>network programs</a:t>
            </a:r>
            <a:r>
              <a:rPr lang="en-US" sz="2400" b="1" i="1" dirty="0" smtClean="0"/>
              <a:t>’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1"/>
              </a:rPr>
              <a:t>nodejs.org</a:t>
            </a:r>
            <a:r>
              <a:rPr lang="en-US" sz="2400" dirty="0" smtClean="0"/>
              <a:t>)</a:t>
            </a:r>
            <a:endParaRPr lang="pt-BR" sz="2400" dirty="0" smtClean="0"/>
          </a:p>
        </p:txBody>
      </p:sp>
      <p:pic>
        <p:nvPicPr>
          <p:cNvPr id="3" name="Picture 2" descr="macac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2433320"/>
            <a:ext cx="2216150" cy="2836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62375" y="3509010"/>
            <a:ext cx="2894330" cy="5791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x-none" altLang="pt-BR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Tá, mas e daí?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bandeiras*.js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>
                <a:latin typeface="Arial" charset="0"/>
              </a:rPr>
              <a:t>(Des)Complicando um pouco...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39182" y="1420721"/>
            <a:ext cx="736195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pt-BR" sz="3200" b="1" dirty="0" smtClean="0">
                <a:latin typeface="Arial" charset="0"/>
              </a:rPr>
              <a:t>Programação Assíncrona!</a:t>
            </a:r>
          </a:p>
        </p:txBody>
      </p:sp>
      <p:pic>
        <p:nvPicPr>
          <p:cNvPr id="3" name="Picture 2" descr="Macaco Arrepiado"/>
          <p:cNvPicPr>
            <a:picLocks noChangeAspect="1"/>
          </p:cNvPicPr>
          <p:nvPr/>
        </p:nvPicPr>
        <p:blipFill>
          <a:blip r:embed="rId1"/>
          <a:srcRect l="3296" r="3278"/>
          <a:stretch>
            <a:fillRect/>
          </a:stretch>
        </p:blipFill>
        <p:spPr>
          <a:xfrm>
            <a:off x="5121275" y="2211705"/>
            <a:ext cx="3167380" cy="31711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17170" y="2479675"/>
            <a:ext cx="3567430" cy="2903220"/>
            <a:chOff x="342" y="3905"/>
            <a:chExt cx="5618" cy="4572"/>
          </a:xfrm>
        </p:grpSpPr>
        <p:sp>
          <p:nvSpPr>
            <p:cNvPr id="5" name="Cloud Callout 4"/>
            <p:cNvSpPr/>
            <p:nvPr/>
          </p:nvSpPr>
          <p:spPr>
            <a:xfrm>
              <a:off x="342" y="3905"/>
              <a:ext cx="5618" cy="4572"/>
            </a:xfrm>
            <a:prstGeom prst="cloudCallout">
              <a:avLst>
                <a:gd name="adj1" fmla="val 98504"/>
                <a:gd name="adj2" fmla="val -324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alt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" y="4537"/>
              <a:ext cx="4768" cy="30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CESSO">
      <a:dk1>
        <a:srgbClr val="000000"/>
      </a:dk1>
      <a:lt1>
        <a:srgbClr val="FFFFFF"/>
      </a:lt1>
      <a:dk2>
        <a:srgbClr val="149EAD"/>
      </a:dk2>
      <a:lt2>
        <a:srgbClr val="785CA2"/>
      </a:lt2>
      <a:accent1>
        <a:srgbClr val="149EAD"/>
      </a:accent1>
      <a:accent2>
        <a:srgbClr val="F48A1F"/>
      </a:accent2>
      <a:accent3>
        <a:srgbClr val="785CA2"/>
      </a:accent3>
      <a:accent4>
        <a:srgbClr val="8064A2"/>
      </a:accent4>
      <a:accent5>
        <a:srgbClr val="4BACC6"/>
      </a:accent5>
      <a:accent6>
        <a:srgbClr val="F79646"/>
      </a:accent6>
      <a:hlink>
        <a:srgbClr val="149EAD"/>
      </a:hlink>
      <a:folHlink>
        <a:srgbClr val="149E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8323</Words>
  <Application>Kingsoft Office WPP</Application>
  <PresentationFormat>Apresentação na tela (16:10)</PresentationFormat>
  <Paragraphs>446</Paragraphs>
  <Slides>59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0" baseType="lpstr">
      <vt:lpstr>Office Theme</vt:lpstr>
      <vt:lpstr>PowerPoint 演示文稿</vt:lpstr>
      <vt:lpstr>Construindo Aplicações escaláveis com JavaScript</vt:lpstr>
      <vt:lpstr>O que é Node.js?</vt:lpstr>
      <vt:lpstr>PowerPoint 演示文稿</vt:lpstr>
      <vt:lpstr>PowerPoint 演示文稿</vt:lpstr>
      <vt:lpstr>Console Interativo</vt:lpstr>
      <vt:lpstr>Por quê Node.js?</vt:lpstr>
      <vt:lpstr>PowerPoint 演示文稿</vt:lpstr>
      <vt:lpstr>(Des)Complicando um pouco...</vt:lpstr>
      <vt:lpstr>O Restaurante Síncrono*</vt:lpstr>
      <vt:lpstr>O Restaurante Síncrono*</vt:lpstr>
      <vt:lpstr>O Restaurante Síncrono*</vt:lpstr>
      <vt:lpstr>O Restaurante Síncrono*</vt:lpstr>
      <vt:lpstr>O Restaurante Síncrono*</vt:lpstr>
      <vt:lpstr>O Restaurante Síncrono*</vt:lpstr>
      <vt:lpstr>O Restaurante Síncrono*</vt:lpstr>
      <vt:lpstr>O Restaurante  Assíncrono*</vt:lpstr>
      <vt:lpstr>O Restaurante  Assíncrono*</vt:lpstr>
      <vt:lpstr>O Restaurante  Assíncrono*</vt:lpstr>
      <vt:lpstr>O Restaurante  Assíncrono*</vt:lpstr>
      <vt:lpstr>O Restaurante  Assíncrono*</vt:lpstr>
      <vt:lpstr>O Restaurante  Assíncrono*</vt:lpstr>
      <vt:lpstr>O Restaurante  Assíncrono*</vt:lpstr>
      <vt:lpstr>Programação Assíncrona</vt:lpstr>
      <vt:lpstr>PowerPoint 演示文稿</vt:lpstr>
      <vt:lpstr>stat*.js</vt:lpstr>
      <vt:lpstr>Node Package Manager - npm</vt:lpstr>
      <vt:lpstr>hora*.js</vt:lpstr>
      <vt:lpstr>Programação Orientada a Eventos</vt:lpstr>
      <vt:lpstr>Loops de Eventos</vt:lpstr>
      <vt:lpstr>Escala!</vt:lpstr>
      <vt:lpstr>PowerPoint 演示文稿</vt:lpstr>
      <vt:lpstr>sigint1.js</vt:lpstr>
      <vt:lpstr>sigint2.js</vt:lpstr>
      <vt:lpstr>sigint3.js</vt:lpstr>
      <vt:lpstr>(Closure)</vt:lpstr>
      <vt:lpstr>PowerPoint 演示文稿</vt:lpstr>
      <vt:lpstr>I/O não bloqueante</vt:lpstr>
      <vt:lpstr>I/O?</vt:lpstr>
      <vt:lpstr>I/O ≈ Entrada/Saída</vt:lpstr>
      <vt:lpstr>PowerPoint 演示文稿</vt:lpstr>
      <vt:lpstr>E o que ganhamos com essa trabalheira toda?</vt:lpstr>
      <vt:lpstr>PowerPoint 演示文稿</vt:lpstr>
      <vt:lpstr>PowerPoint 演示文稿</vt:lpstr>
      <vt:lpstr>Acessar o Cache L1 é...</vt:lpstr>
      <vt:lpstr>Acessar o Cache L2 é...</vt:lpstr>
      <vt:lpstr>Acessar a RAM é...</vt:lpstr>
      <vt:lpstr>Acessar o Disco e a Rede é...</vt:lpstr>
      <vt:lpstr>Acessar o Disco e a Rede é...</vt:lpstr>
      <vt:lpstr>Acessar o Disco e a Rede é...</vt:lpstr>
      <vt:lpstr>Tempos de Acesso...</vt:lpstr>
      <vt:lpstr>Tempos de Acesso...</vt:lpstr>
      <vt:lpstr>PowerPoint 演示文稿</vt:lpstr>
      <vt:lpstr>PowerPoint 演示文稿</vt:lpstr>
      <vt:lpstr>server.js</vt:lpstr>
      <vt:lpstr>server.js</vt:lpstr>
      <vt:lpstr>Node.js: quando usar, quando não?</vt:lpstr>
      <vt:lpstr>Um último recado...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Sheila Pereira</dc:creator>
  <cp:lastModifiedBy>eduardo</cp:lastModifiedBy>
  <cp:revision>190</cp:revision>
  <dcterms:created xsi:type="dcterms:W3CDTF">2016-05-17T14:48:32Z</dcterms:created>
  <dcterms:modified xsi:type="dcterms:W3CDTF">2016-05-17T14:48:32Z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1046-10.1.0.5503</vt:lpwstr>
  </property>
</Properties>
</file>